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706" r:id="rId4"/>
  </p:sldMasterIdLst>
  <p:notesMasterIdLst>
    <p:notesMasterId r:id="rId37"/>
  </p:notesMasterIdLst>
  <p:handoutMasterIdLst>
    <p:handoutMasterId r:id="rId38"/>
  </p:handoutMasterIdLst>
  <p:sldIdLst>
    <p:sldId id="256" r:id="rId5"/>
    <p:sldId id="517" r:id="rId6"/>
    <p:sldId id="519" r:id="rId7"/>
    <p:sldId id="518" r:id="rId8"/>
    <p:sldId id="521" r:id="rId9"/>
    <p:sldId id="522" r:id="rId10"/>
    <p:sldId id="523" r:id="rId11"/>
    <p:sldId id="549" r:id="rId12"/>
    <p:sldId id="550" r:id="rId13"/>
    <p:sldId id="551" r:id="rId14"/>
    <p:sldId id="552" r:id="rId15"/>
    <p:sldId id="553" r:id="rId16"/>
    <p:sldId id="554" r:id="rId17"/>
    <p:sldId id="555" r:id="rId18"/>
    <p:sldId id="556" r:id="rId19"/>
    <p:sldId id="557" r:id="rId20"/>
    <p:sldId id="558" r:id="rId21"/>
    <p:sldId id="559" r:id="rId22"/>
    <p:sldId id="561" r:id="rId23"/>
    <p:sldId id="560" r:id="rId24"/>
    <p:sldId id="562" r:id="rId25"/>
    <p:sldId id="563" r:id="rId26"/>
    <p:sldId id="564" r:id="rId27"/>
    <p:sldId id="565" r:id="rId28"/>
    <p:sldId id="566" r:id="rId29"/>
    <p:sldId id="567" r:id="rId30"/>
    <p:sldId id="568" r:id="rId31"/>
    <p:sldId id="569" r:id="rId32"/>
    <p:sldId id="570" r:id="rId33"/>
    <p:sldId id="571" r:id="rId34"/>
    <p:sldId id="572" r:id="rId35"/>
    <p:sldId id="573" r:id="rId36"/>
  </p:sldIdLst>
  <p:sldSz cx="9144000" cy="6858000" type="screen4x3"/>
  <p:notesSz cx="9928225" cy="6797675"/>
  <p:custDataLst>
    <p:tags r:id="rId39"/>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0" clrIdx="0">
    <p:extLst>
      <p:ext uri="{19B8F6BF-5375-455C-9EA6-DF929625EA0E}">
        <p15:presenceInfo xmlns:p15="http://schemas.microsoft.com/office/powerpoint/2012/main" userId="a04426156b3b4a3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53939"/>
    <a:srgbClr val="F9B277"/>
    <a:srgbClr val="FFB3B3"/>
    <a:srgbClr val="FCD5B5"/>
    <a:srgbClr val="92D050"/>
    <a:srgbClr val="FF7575"/>
    <a:srgbClr val="D7E4BD"/>
    <a:srgbClr val="B21212"/>
    <a:srgbClr val="FF818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382" autoAdjust="0"/>
    <p:restoredTop sz="94646" autoAdjust="0"/>
  </p:normalViewPr>
  <p:slideViewPr>
    <p:cSldViewPr>
      <p:cViewPr varScale="1">
        <p:scale>
          <a:sx n="74" d="100"/>
          <a:sy n="74" d="100"/>
        </p:scale>
        <p:origin x="1476" y="72"/>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gs" Target="tags/tag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notesMaster" Target="notesMasters/notesMaster1.xml"/><Relationship Id="rId40"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02/08/2018</a:t>
            </a:fld>
            <a:endParaRPr lang="en-GB"/>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8/2/2018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0339664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34620442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8958662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31977305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24697205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29706223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8741308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27572351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25032368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14790275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1111703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28252729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40176903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36861086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248792577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388559432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6382832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25</a:t>
            </a:fld>
            <a:endParaRPr lang="en-GB" dirty="0"/>
          </a:p>
        </p:txBody>
      </p:sp>
    </p:spTree>
    <p:extLst>
      <p:ext uri="{BB962C8B-B14F-4D97-AF65-F5344CB8AC3E}">
        <p14:creationId xmlns:p14="http://schemas.microsoft.com/office/powerpoint/2010/main" val="181715375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26</a:t>
            </a:fld>
            <a:endParaRPr lang="en-GB" dirty="0"/>
          </a:p>
        </p:txBody>
      </p:sp>
    </p:spTree>
    <p:extLst>
      <p:ext uri="{BB962C8B-B14F-4D97-AF65-F5344CB8AC3E}">
        <p14:creationId xmlns:p14="http://schemas.microsoft.com/office/powerpoint/2010/main" val="65218386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27</a:t>
            </a:fld>
            <a:endParaRPr lang="en-GB" dirty="0"/>
          </a:p>
        </p:txBody>
      </p:sp>
    </p:spTree>
    <p:extLst>
      <p:ext uri="{BB962C8B-B14F-4D97-AF65-F5344CB8AC3E}">
        <p14:creationId xmlns:p14="http://schemas.microsoft.com/office/powerpoint/2010/main" val="392596882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28</a:t>
            </a:fld>
            <a:endParaRPr lang="en-GB" dirty="0"/>
          </a:p>
        </p:txBody>
      </p:sp>
    </p:spTree>
    <p:extLst>
      <p:ext uri="{BB962C8B-B14F-4D97-AF65-F5344CB8AC3E}">
        <p14:creationId xmlns:p14="http://schemas.microsoft.com/office/powerpoint/2010/main" val="399239735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29</a:t>
            </a:fld>
            <a:endParaRPr lang="en-GB" dirty="0"/>
          </a:p>
        </p:txBody>
      </p:sp>
    </p:spTree>
    <p:extLst>
      <p:ext uri="{BB962C8B-B14F-4D97-AF65-F5344CB8AC3E}">
        <p14:creationId xmlns:p14="http://schemas.microsoft.com/office/powerpoint/2010/main" val="26386557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50843772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30</a:t>
            </a:fld>
            <a:endParaRPr lang="en-GB" dirty="0"/>
          </a:p>
        </p:txBody>
      </p:sp>
    </p:spTree>
    <p:extLst>
      <p:ext uri="{BB962C8B-B14F-4D97-AF65-F5344CB8AC3E}">
        <p14:creationId xmlns:p14="http://schemas.microsoft.com/office/powerpoint/2010/main" val="407931315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31</a:t>
            </a:fld>
            <a:endParaRPr lang="en-GB" dirty="0"/>
          </a:p>
        </p:txBody>
      </p:sp>
    </p:spTree>
    <p:extLst>
      <p:ext uri="{BB962C8B-B14F-4D97-AF65-F5344CB8AC3E}">
        <p14:creationId xmlns:p14="http://schemas.microsoft.com/office/powerpoint/2010/main" val="243226614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32</a:t>
            </a:fld>
            <a:endParaRPr lang="en-GB" dirty="0"/>
          </a:p>
        </p:txBody>
      </p:sp>
    </p:spTree>
    <p:extLst>
      <p:ext uri="{BB962C8B-B14F-4D97-AF65-F5344CB8AC3E}">
        <p14:creationId xmlns:p14="http://schemas.microsoft.com/office/powerpoint/2010/main" val="40687580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22935040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31087982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12818628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42072919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23657889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187571229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29.xml"/><Relationship Id="rId2" Type="http://schemas.openxmlformats.org/officeDocument/2006/relationships/slide" Target="../slides/slide8.xml"/><Relationship Id="rId1" Type="http://schemas.openxmlformats.org/officeDocument/2006/relationships/slideMaster" Target="../slideMasters/slideMaster1.xml"/><Relationship Id="rId6" Type="http://schemas.openxmlformats.org/officeDocument/2006/relationships/image" Target="../media/image2.jpeg"/><Relationship Id="rId5" Type="http://schemas.openxmlformats.org/officeDocument/2006/relationships/slide" Target="../slides/slide14.xml"/><Relationship Id="rId4" Type="http://schemas.openxmlformats.org/officeDocument/2006/relationships/slide" Target="../slides/slide20.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35495" y="44624"/>
            <a:ext cx="7736961" cy="615053"/>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4" name="Round Same Side Corner Rectangle 3">
            <a:hlinkClick r:id="rId2" action="ppaction://hlinksldjump"/>
          </p:cNvPr>
          <p:cNvSpPr/>
          <p:nvPr/>
        </p:nvSpPr>
        <p:spPr>
          <a:xfrm>
            <a:off x="1300482" y="659677"/>
            <a:ext cx="1704405"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16.1 - Competition</a:t>
            </a:r>
            <a:endParaRPr lang="en-GB" sz="1400" b="1" dirty="0">
              <a:latin typeface="Arial" panose="020B0604020202020204" pitchFamily="34" charset="0"/>
              <a:cs typeface="Arial" panose="020B0604020202020204" pitchFamily="34" charset="0"/>
            </a:endParaRPr>
          </a:p>
        </p:txBody>
      </p:sp>
      <p:sp>
        <p:nvSpPr>
          <p:cNvPr id="5" name="Round Same Side Corner Rectangle 4">
            <a:hlinkClick r:id="rId3" action="ppaction://hlinksldjump"/>
          </p:cNvPr>
          <p:cNvSpPr/>
          <p:nvPr/>
        </p:nvSpPr>
        <p:spPr>
          <a:xfrm>
            <a:off x="202158" y="659677"/>
            <a:ext cx="105747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lIns="45720" rIns="45720" rtlCol="0" anchor="ctr"/>
          <a:lstStyle/>
          <a:p>
            <a:pPr algn="ctr"/>
            <a:r>
              <a:rPr lang="en-GB" sz="1400" b="1" dirty="0" smtClean="0">
                <a:latin typeface="Arial" panose="020B0604020202020204" pitchFamily="34" charset="0"/>
                <a:cs typeface="Arial" panose="020B0604020202020204" pitchFamily="34" charset="0"/>
              </a:rPr>
              <a:t>Questions</a:t>
            </a:r>
            <a:endParaRPr lang="en-GB" sz="1400" b="1" dirty="0">
              <a:latin typeface="Arial" panose="020B0604020202020204" pitchFamily="34" charset="0"/>
              <a:cs typeface="Arial" panose="020B0604020202020204" pitchFamily="34" charset="0"/>
            </a:endParaRPr>
          </a:p>
        </p:txBody>
      </p:sp>
      <p:sp>
        <p:nvSpPr>
          <p:cNvPr id="7" name="Round Same Side Corner Rectangle 6">
            <a:hlinkClick r:id="rId4" action="ppaction://hlinksldjump"/>
          </p:cNvPr>
          <p:cNvSpPr/>
          <p:nvPr/>
        </p:nvSpPr>
        <p:spPr>
          <a:xfrm>
            <a:off x="4521057" y="659677"/>
            <a:ext cx="2283191"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16.3 – Market</a:t>
            </a:r>
            <a:r>
              <a:rPr lang="en-GB" sz="1400" b="1" baseline="0" dirty="0" smtClean="0">
                <a:latin typeface="Arial" panose="020B0604020202020204" pitchFamily="34" charset="0"/>
                <a:cs typeface="Arial" panose="020B0604020202020204" pitchFamily="34" charset="0"/>
              </a:rPr>
              <a:t> Conditions</a:t>
            </a:r>
            <a:endParaRPr lang="en-GB" sz="1400" b="1" dirty="0">
              <a:latin typeface="Arial" panose="020B0604020202020204" pitchFamily="34" charset="0"/>
              <a:cs typeface="Arial" panose="020B0604020202020204" pitchFamily="34" charset="0"/>
            </a:endParaRPr>
          </a:p>
        </p:txBody>
      </p:sp>
      <p:sp>
        <p:nvSpPr>
          <p:cNvPr id="11" name="Round Same Side Corner Rectangle 10">
            <a:hlinkClick r:id="rId5" action="ppaction://hlinksldjump"/>
          </p:cNvPr>
          <p:cNvSpPr/>
          <p:nvPr userDrawn="1"/>
        </p:nvSpPr>
        <p:spPr>
          <a:xfrm>
            <a:off x="3045737" y="659677"/>
            <a:ext cx="143447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16.2 - Location</a:t>
            </a:r>
            <a:endParaRPr lang="en-GB" sz="14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1016867"/>
            <a:ext cx="8787383" cy="5724501"/>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pic>
        <p:nvPicPr>
          <p:cNvPr id="9" name="Picture 8"/>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172400" y="44624"/>
            <a:ext cx="936104" cy="899050"/>
          </a:xfrm>
          <a:prstGeom prst="rect">
            <a:avLst/>
          </a:prstGeom>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jpeg"/><Relationship Id="rId4" Type="http://schemas.openxmlformats.org/officeDocument/2006/relationships/image" Target="../media/image23.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jpeg"/></Relationships>
</file>

<file path=ppt/slides/_rels/slide28.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hyperlink" Target="https://www.theguardian.com/business/2015/nov/20/waterstones-profit-books-amazon" TargetMode="External"/><Relationship Id="rId4" Type="http://schemas.openxmlformats.org/officeDocument/2006/relationships/image" Target="../media/image31.jpeg"/></Relationships>
</file>

<file path=ppt/slides/_rels/slide29.xml.rels><?xml version="1.0" encoding="UTF-8" standalone="yes"?>
<Relationships xmlns="http://schemas.openxmlformats.org/package/2006/relationships"><Relationship Id="rId3" Type="http://schemas.openxmlformats.org/officeDocument/2006/relationships/hyperlink" Target="Resources/Chapter%2002/16%20-%20Exam%20Questions.docx"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Resources/Chapter%2002/16%20-%20Exam%20Questions.docx"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Resources/Chapter%2002/16%20-%20Exam%20Questions.docx"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Resources/Chapter%2002/16%20-%20Exam%20Questions.docx"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504" y="5085184"/>
            <a:ext cx="8928992"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spcAft>
                <a:spcPts val="400"/>
              </a:spcAft>
            </a:pPr>
            <a:r>
              <a:rPr lang="en-GB" sz="5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2 – </a:t>
            </a:r>
            <a:r>
              <a:rPr lang="en-IE" sz="5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Managing the Business</a:t>
            </a:r>
          </a:p>
          <a:p>
            <a:pPr>
              <a:spcAft>
                <a:spcPts val="400"/>
              </a:spcAft>
            </a:pPr>
            <a:r>
              <a:rPr lang="en-GB" sz="48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Chapter </a:t>
            </a:r>
            <a:r>
              <a:rPr lang="en-GB" sz="48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16 </a:t>
            </a:r>
            <a:r>
              <a:rPr lang="en-GB" sz="48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r>
              <a:rPr lang="en-GB" sz="48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Why Businesses Fail</a:t>
            </a:r>
            <a:endParaRPr lang="en-GB" sz="66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10" name="Rectangle 9"/>
          <p:cNvSpPr/>
          <p:nvPr/>
        </p:nvSpPr>
        <p:spPr>
          <a:xfrm>
            <a:off x="179512" y="141600"/>
            <a:ext cx="8841953"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sp>
        <p:nvSpPr>
          <p:cNvPr id="11" name="TextBox 10"/>
          <p:cNvSpPr txBox="1"/>
          <p:nvPr/>
        </p:nvSpPr>
        <p:spPr>
          <a:xfrm>
            <a:off x="2267744" y="188640"/>
            <a:ext cx="6696744" cy="1631216"/>
          </a:xfrm>
          <a:prstGeom prst="rect">
            <a:avLst/>
          </a:prstGeom>
          <a:noFill/>
        </p:spPr>
        <p:txBody>
          <a:bodyPr wrap="square" rtlCol="0">
            <a:spAutoFit/>
          </a:bodyPr>
          <a:lstStyle/>
          <a:p>
            <a:pPr algn="r"/>
            <a:r>
              <a:rPr lang="en-GB" sz="3200" b="1" dirty="0" smtClean="0">
                <a:solidFill>
                  <a:schemeClr val="tx1">
                    <a:lumMod val="50000"/>
                    <a:lumOff val="50000"/>
                  </a:schemeClr>
                </a:solidFill>
              </a:rPr>
              <a:t>AS Business </a:t>
            </a:r>
            <a:r>
              <a:rPr lang="en-GB" sz="3200" b="1" dirty="0" err="1" smtClean="0">
                <a:solidFill>
                  <a:schemeClr val="tx1">
                    <a:lumMod val="50000"/>
                    <a:lumOff val="50000"/>
                  </a:schemeClr>
                </a:solidFill>
              </a:rPr>
              <a:t>EdExcel</a:t>
            </a:r>
            <a:endParaRPr lang="en-GB" sz="3200" b="1" dirty="0" smtClean="0">
              <a:solidFill>
                <a:schemeClr val="tx1">
                  <a:lumMod val="50000"/>
                  <a:lumOff val="50000"/>
                </a:schemeClr>
              </a:solidFill>
            </a:endParaRPr>
          </a:p>
          <a:p>
            <a:pPr algn="r"/>
            <a:r>
              <a:rPr lang="en-GB" sz="3200" b="1" dirty="0" smtClean="0">
                <a:solidFill>
                  <a:schemeClr val="tx1">
                    <a:lumMod val="50000"/>
                    <a:lumOff val="50000"/>
                  </a:schemeClr>
                </a:solidFill>
              </a:rPr>
              <a:t>2018-20</a:t>
            </a:r>
            <a:endParaRPr lang="en-GB" sz="3600" b="1" dirty="0" smtClean="0">
              <a:solidFill>
                <a:schemeClr val="tx1">
                  <a:lumMod val="50000"/>
                  <a:lumOff val="50000"/>
                </a:schemeClr>
              </a:solidFill>
            </a:endParaRPr>
          </a:p>
          <a:p>
            <a:pPr algn="r"/>
            <a:r>
              <a:rPr lang="en-GB" sz="3600" b="1" dirty="0" smtClean="0">
                <a:solidFill>
                  <a:schemeClr val="tx1">
                    <a:lumMod val="50000"/>
                    <a:lumOff val="50000"/>
                  </a:schemeClr>
                </a:solidFill>
              </a:rPr>
              <a:t>Year 12</a:t>
            </a:r>
            <a:endParaRPr lang="en-GB" sz="3600" b="1" dirty="0">
              <a:solidFill>
                <a:schemeClr val="tx1">
                  <a:lumMod val="50000"/>
                  <a:lumOff val="50000"/>
                </a:schemeClr>
              </a:solidFill>
            </a:endParaRPr>
          </a:p>
        </p:txBody>
      </p:sp>
      <p:pic>
        <p:nvPicPr>
          <p:cNvPr id="12"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851920" y="1921358"/>
            <a:ext cx="5160301" cy="3250989"/>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1520" y="188641"/>
            <a:ext cx="1698446" cy="1631216"/>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5521512"/>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1960" dirty="0"/>
              <a:t>It is probably not a good idea to go into business just because you have a little bit of knowledge about the goods or services you are providing. Planning should be detailed and owners must ask themselves if they have the business experience to deal with all aspects of the business. If not, and they don't have a family member to help, then they need to hire someone who does have the necessary experience and that doesn't come cheap.</a:t>
            </a:r>
          </a:p>
          <a:p>
            <a:pPr marL="360363" indent="-360363">
              <a:buClr>
                <a:schemeClr val="accent6">
                  <a:lumMod val="50000"/>
                </a:schemeClr>
              </a:buClr>
              <a:buFont typeface="Wingdings 3" panose="05040102010807070707" pitchFamily="18" charset="2"/>
              <a:buChar char=""/>
            </a:pPr>
            <a:r>
              <a:rPr lang="en-US" sz="1960" dirty="0"/>
              <a:t>Problems can come from weak management skills or lack of experience in any aspect of the business. Ineffective market research, poor inventory (stock) management or weaknesses in training could all make the business less efficient and raise costs of production. This in turn will affect profitability. It is not just small and medium sized firms that can be hit by poor management. Very big businesses often face problems and ultimately if they cannot generate cash they will go under.</a:t>
            </a:r>
          </a:p>
          <a:p>
            <a:pPr marL="711200" indent="-355600">
              <a:buClr>
                <a:schemeClr val="accent6">
                  <a:lumMod val="50000"/>
                </a:schemeClr>
              </a:buClr>
              <a:buFont typeface="Arial" panose="020B0604020202020204" pitchFamily="34" charset="0"/>
              <a:buChar char="•"/>
            </a:pPr>
            <a:r>
              <a:rPr lang="en-US" sz="1960" b="1" dirty="0">
                <a:solidFill>
                  <a:srgbClr val="FF0000"/>
                </a:solidFill>
              </a:rPr>
              <a:t>Weak management </a:t>
            </a:r>
            <a:r>
              <a:rPr lang="en-US" sz="1960" dirty="0"/>
              <a:t>of cash flow may cause a new business to fail very quickly. Remember Pete the plumber on page 72? Because he did not ensure that he got paid as quickly as possible, he ran out of cash to pay for his plumbing supplies</a:t>
            </a:r>
            <a:r>
              <a:rPr lang="en-US" sz="1960" dirty="0" smtClean="0"/>
              <a:t>.</a:t>
            </a:r>
            <a:endParaRPr lang="en-US" sz="1960" dirty="0"/>
          </a:p>
        </p:txBody>
      </p:sp>
      <p:sp>
        <p:nvSpPr>
          <p:cNvPr id="6" name="Title 1"/>
          <p:cNvSpPr>
            <a:spLocks noGrp="1"/>
          </p:cNvSpPr>
          <p:nvPr>
            <p:ph type="title"/>
          </p:nvPr>
        </p:nvSpPr>
        <p:spPr>
          <a:xfrm>
            <a:off x="35496" y="72008"/>
            <a:ext cx="7704856" cy="548680"/>
          </a:xfrm>
        </p:spPr>
        <p:txBody>
          <a:bodyPr>
            <a:noAutofit/>
          </a:bodyPr>
          <a:lstStyle/>
          <a:p>
            <a:r>
              <a:rPr lang="en-GB" sz="3800" dirty="0" smtClean="0"/>
              <a:t>16.1 </a:t>
            </a:r>
            <a:r>
              <a:rPr lang="en-GB" sz="3800" dirty="0"/>
              <a:t>– P</a:t>
            </a:r>
            <a:r>
              <a:rPr lang="en-GB" sz="3800" dirty="0" smtClean="0"/>
              <a:t>roblems with Competition</a:t>
            </a:r>
            <a:endParaRPr lang="en-GB" sz="3800" dirty="0"/>
          </a:p>
        </p:txBody>
      </p:sp>
      <p:sp>
        <p:nvSpPr>
          <p:cNvPr id="5" name="Round Same Side Corner Rectangle 4">
            <a:hlinkClick r:id="" action="ppaction://noaction"/>
          </p:cNvPr>
          <p:cNvSpPr/>
          <p:nvPr/>
        </p:nvSpPr>
        <p:spPr>
          <a:xfrm>
            <a:off x="6876256" y="661070"/>
            <a:ext cx="648072"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81</a:t>
            </a:r>
            <a:endParaRPr lang="en-GB" sz="11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28730733"/>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5647700"/>
          </a:xfrm>
          <a:prstGeom prst="rect">
            <a:avLst/>
          </a:prstGeom>
        </p:spPr>
        <p:txBody>
          <a:bodyPr wrap="square">
            <a:spAutoFit/>
          </a:bodyPr>
          <a:lstStyle/>
          <a:p>
            <a:pPr marL="355600" indent="-355600">
              <a:buClr>
                <a:schemeClr val="accent6">
                  <a:lumMod val="50000"/>
                </a:schemeClr>
              </a:buClr>
              <a:buFont typeface="Arial" panose="020B0604020202020204" pitchFamily="34" charset="0"/>
              <a:buChar char="•"/>
            </a:pPr>
            <a:r>
              <a:rPr lang="en-US" sz="1900" b="1" dirty="0" smtClean="0">
                <a:solidFill>
                  <a:srgbClr val="FF0000"/>
                </a:solidFill>
              </a:rPr>
              <a:t>Thorough </a:t>
            </a:r>
            <a:r>
              <a:rPr lang="en-US" sz="1900" b="1" dirty="0">
                <a:solidFill>
                  <a:srgbClr val="FF0000"/>
                </a:solidFill>
              </a:rPr>
              <a:t>market research</a:t>
            </a:r>
            <a:r>
              <a:rPr lang="en-US" sz="1900" dirty="0"/>
              <a:t>, conducted before starting up, a business could get an early warning of intense competition in the market place. Entrepreneurs must take steps to ensure that they do actually have a market in which their product will sell. They may otherwise overestimate expected sales, perhaps due to poor planning. This may be caused by naivety and over-confidence. </a:t>
            </a:r>
            <a:endParaRPr lang="en-US" sz="1900" dirty="0" smtClean="0"/>
          </a:p>
          <a:p>
            <a:pPr marL="355600" indent="-355600">
              <a:buClr>
                <a:schemeClr val="accent6">
                  <a:lumMod val="50000"/>
                </a:schemeClr>
              </a:buClr>
              <a:buFont typeface="Arial" panose="020B0604020202020204" pitchFamily="34" charset="0"/>
              <a:buChar char="•"/>
            </a:pPr>
            <a:r>
              <a:rPr lang="en-US" sz="1900" dirty="0" smtClean="0"/>
              <a:t>Studying </a:t>
            </a:r>
            <a:r>
              <a:rPr lang="en-US" sz="1900" dirty="0"/>
              <a:t>the market could lead to better planning, sensible production targets and appropriate advertising strategies. This type </a:t>
            </a:r>
            <a:r>
              <a:rPr lang="en-US" sz="1900" dirty="0" smtClean="0"/>
              <a:t>of approach </a:t>
            </a:r>
            <a:r>
              <a:rPr lang="en-US" sz="1900" dirty="0"/>
              <a:t>would have helped the business in the case study above. If you think about Jack and the fish and chip shop on </a:t>
            </a:r>
            <a:r>
              <a:rPr lang="en-US" sz="1900" dirty="0" smtClean="0"/>
              <a:t>Chapter 01 </a:t>
            </a:r>
            <a:r>
              <a:rPr lang="en-US" sz="1900" dirty="0"/>
              <a:t>it is clear that the previous owners of the shop did not do their market research.</a:t>
            </a:r>
          </a:p>
          <a:p>
            <a:pPr marL="355600" indent="-355600">
              <a:buClr>
                <a:schemeClr val="accent6">
                  <a:lumMod val="50000"/>
                </a:schemeClr>
              </a:buClr>
              <a:buFont typeface="Arial" panose="020B0604020202020204" pitchFamily="34" charset="0"/>
              <a:buChar char="•"/>
            </a:pPr>
            <a:r>
              <a:rPr lang="en-US" sz="1900" dirty="0"/>
              <a:t>As a business grows it may need to </a:t>
            </a:r>
            <a:r>
              <a:rPr lang="en-US" sz="1900" b="1" dirty="0">
                <a:solidFill>
                  <a:srgbClr val="FF0000"/>
                </a:solidFill>
              </a:rPr>
              <a:t>recruit staff</a:t>
            </a:r>
            <a:r>
              <a:rPr lang="en-US" sz="1900" dirty="0"/>
              <a:t>. This can be difficult and costly but employing the wrong person can be disastrous. Do you have a part-time job? Are you a good employee? Do you turn up on time? Do you meet the general public in your job? Do you have a friendly disposition? First impressions count. Not every business customer or potential customer will be easy to deal with. The first meeting with a potential customer can make or break the deal. Courteous staff are very important to the firm</a:t>
            </a:r>
            <a:r>
              <a:rPr lang="en-US" sz="1900" dirty="0" smtClean="0"/>
              <a:t>.</a:t>
            </a:r>
            <a:endParaRPr lang="en-US" sz="1900" dirty="0"/>
          </a:p>
        </p:txBody>
      </p:sp>
      <p:sp>
        <p:nvSpPr>
          <p:cNvPr id="6" name="Title 1"/>
          <p:cNvSpPr>
            <a:spLocks noGrp="1"/>
          </p:cNvSpPr>
          <p:nvPr>
            <p:ph type="title"/>
          </p:nvPr>
        </p:nvSpPr>
        <p:spPr>
          <a:xfrm>
            <a:off x="35496" y="72008"/>
            <a:ext cx="7704856" cy="548680"/>
          </a:xfrm>
        </p:spPr>
        <p:txBody>
          <a:bodyPr>
            <a:noAutofit/>
          </a:bodyPr>
          <a:lstStyle/>
          <a:p>
            <a:r>
              <a:rPr lang="en-GB" sz="3800" dirty="0" smtClean="0"/>
              <a:t>16.1 </a:t>
            </a:r>
            <a:r>
              <a:rPr lang="en-GB" sz="3800" dirty="0"/>
              <a:t>– P</a:t>
            </a:r>
            <a:r>
              <a:rPr lang="en-GB" sz="3800" dirty="0" smtClean="0"/>
              <a:t>roblems with Competition</a:t>
            </a:r>
            <a:endParaRPr lang="en-GB" sz="3800" dirty="0"/>
          </a:p>
        </p:txBody>
      </p:sp>
      <p:sp>
        <p:nvSpPr>
          <p:cNvPr id="5" name="Round Same Side Corner Rectangle 4">
            <a:hlinkClick r:id="" action="ppaction://noaction"/>
          </p:cNvPr>
          <p:cNvSpPr/>
          <p:nvPr/>
        </p:nvSpPr>
        <p:spPr>
          <a:xfrm>
            <a:off x="6876256" y="661070"/>
            <a:ext cx="648072"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81</a:t>
            </a:r>
            <a:endParaRPr lang="en-GB" sz="11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53411210"/>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5509200"/>
          </a:xfrm>
          <a:prstGeom prst="rect">
            <a:avLst/>
          </a:prstGeom>
        </p:spPr>
        <p:txBody>
          <a:bodyPr wrap="square">
            <a:spAutoFit/>
          </a:bodyPr>
          <a:lstStyle/>
          <a:p>
            <a:pPr marL="355600" indent="-355600">
              <a:buClr>
                <a:schemeClr val="accent6">
                  <a:lumMod val="50000"/>
                </a:schemeClr>
              </a:buClr>
              <a:buFont typeface="Arial" panose="020B0604020202020204" pitchFamily="34" charset="0"/>
              <a:buChar char="•"/>
            </a:pPr>
            <a:r>
              <a:rPr lang="en-US" sz="2200" b="1" dirty="0" smtClean="0">
                <a:solidFill>
                  <a:srgbClr val="FF0000"/>
                </a:solidFill>
              </a:rPr>
              <a:t>Poor </a:t>
            </a:r>
            <a:r>
              <a:rPr lang="en-US" sz="2200" b="1" dirty="0">
                <a:solidFill>
                  <a:srgbClr val="FF0000"/>
                </a:solidFill>
              </a:rPr>
              <a:t>inventory management </a:t>
            </a:r>
            <a:r>
              <a:rPr lang="en-US" sz="2200" dirty="0"/>
              <a:t>- the inability of a firm to manage its stocks properly - is a common reason for failure. Business to business (B2B) deals are less likely to be renewed if one firm lets down another. This is because the profits and reputation of the customer firm are directly affected when the supplier fails to deliver. </a:t>
            </a:r>
            <a:endParaRPr lang="en-US" sz="2200" dirty="0" smtClean="0"/>
          </a:p>
          <a:p>
            <a:pPr marL="355600" indent="-355600">
              <a:buClr>
                <a:schemeClr val="accent6">
                  <a:lumMod val="50000"/>
                </a:schemeClr>
              </a:buClr>
              <a:buFont typeface="Arial" panose="020B0604020202020204" pitchFamily="34" charset="0"/>
              <a:buChar char="•"/>
            </a:pPr>
            <a:r>
              <a:rPr lang="en-US" sz="2200" dirty="0" smtClean="0"/>
              <a:t>The </a:t>
            </a:r>
            <a:r>
              <a:rPr lang="en-US" sz="2200" dirty="0"/>
              <a:t>firm losing out will quickly drop an inefficient supplier, or one that doesn't have the right type of goods, in </a:t>
            </a:r>
            <a:r>
              <a:rPr lang="en-US" sz="2200" dirty="0" err="1"/>
              <a:t>favour</a:t>
            </a:r>
            <a:r>
              <a:rPr lang="en-US" sz="2200" dirty="0"/>
              <a:t> of a firm that can supply quality and quantity as and when required. Reputation is often difficult to establish and no business wants to lose it through the fault of another firm. </a:t>
            </a:r>
            <a:endParaRPr lang="en-US" sz="2200" dirty="0" smtClean="0"/>
          </a:p>
          <a:p>
            <a:pPr marL="355600" indent="-355600">
              <a:buClr>
                <a:schemeClr val="accent6">
                  <a:lumMod val="50000"/>
                </a:schemeClr>
              </a:buClr>
              <a:buFont typeface="Arial" panose="020B0604020202020204" pitchFamily="34" charset="0"/>
              <a:buChar char="•"/>
            </a:pPr>
            <a:r>
              <a:rPr lang="en-US" sz="2200" dirty="0" smtClean="0"/>
              <a:t>Individual </a:t>
            </a:r>
            <a:r>
              <a:rPr lang="en-US" sz="2200" dirty="0"/>
              <a:t>consumers may be prepared to wait for delivery but in a fast moving world that is becoming less likely as well. Poor inventory management figured in the story of the business supplying board games </a:t>
            </a:r>
            <a:r>
              <a:rPr lang="en-US" sz="2200" dirty="0" smtClean="0"/>
              <a:t>in Chapter 08. </a:t>
            </a:r>
            <a:r>
              <a:rPr lang="en-US" sz="2200" dirty="0"/>
              <a:t>JIT doesn't work unless it is well managed</a:t>
            </a:r>
            <a:r>
              <a:rPr lang="en-US" sz="2200" dirty="0" smtClean="0"/>
              <a:t>.</a:t>
            </a:r>
            <a:endParaRPr lang="en-US" sz="2200" dirty="0"/>
          </a:p>
        </p:txBody>
      </p:sp>
      <p:sp>
        <p:nvSpPr>
          <p:cNvPr id="6" name="Title 1"/>
          <p:cNvSpPr>
            <a:spLocks noGrp="1"/>
          </p:cNvSpPr>
          <p:nvPr>
            <p:ph type="title"/>
          </p:nvPr>
        </p:nvSpPr>
        <p:spPr>
          <a:xfrm>
            <a:off x="35496" y="72008"/>
            <a:ext cx="7704856" cy="548680"/>
          </a:xfrm>
        </p:spPr>
        <p:txBody>
          <a:bodyPr>
            <a:noAutofit/>
          </a:bodyPr>
          <a:lstStyle/>
          <a:p>
            <a:r>
              <a:rPr lang="en-GB" sz="3800" dirty="0" smtClean="0"/>
              <a:t>16.1 </a:t>
            </a:r>
            <a:r>
              <a:rPr lang="en-GB" sz="3800" dirty="0"/>
              <a:t>– P</a:t>
            </a:r>
            <a:r>
              <a:rPr lang="en-GB" sz="3800" dirty="0" smtClean="0"/>
              <a:t>roblems with Competition</a:t>
            </a:r>
            <a:endParaRPr lang="en-GB" sz="3800" dirty="0"/>
          </a:p>
        </p:txBody>
      </p:sp>
      <p:sp>
        <p:nvSpPr>
          <p:cNvPr id="5" name="Round Same Side Corner Rectangle 4">
            <a:hlinkClick r:id="" action="ppaction://noaction"/>
          </p:cNvPr>
          <p:cNvSpPr/>
          <p:nvPr/>
        </p:nvSpPr>
        <p:spPr>
          <a:xfrm>
            <a:off x="6876256" y="661070"/>
            <a:ext cx="648072"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82</a:t>
            </a:r>
            <a:endParaRPr lang="en-GB" sz="11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60211726"/>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552728" cy="5501506"/>
          </a:xfrm>
          <a:prstGeom prst="rect">
            <a:avLst/>
          </a:prstGeom>
        </p:spPr>
        <p:txBody>
          <a:bodyPr wrap="square">
            <a:spAutoFit/>
          </a:bodyPr>
          <a:lstStyle/>
          <a:p>
            <a:pPr marL="631825" indent="-271463">
              <a:buClr>
                <a:schemeClr val="accent6">
                  <a:lumMod val="50000"/>
                </a:schemeClr>
              </a:buClr>
              <a:buFont typeface="Arial" panose="020B0604020202020204" pitchFamily="34" charset="0"/>
              <a:buChar char="•"/>
            </a:pPr>
            <a:r>
              <a:rPr lang="en-US" sz="1860" dirty="0" smtClean="0"/>
              <a:t>A </a:t>
            </a:r>
            <a:r>
              <a:rPr lang="en-US" sz="1860" dirty="0"/>
              <a:t>similar problem - </a:t>
            </a:r>
            <a:r>
              <a:rPr lang="en-US" sz="1860" b="1" dirty="0">
                <a:solidFill>
                  <a:srgbClr val="FF0000"/>
                </a:solidFill>
              </a:rPr>
              <a:t>oversupply</a:t>
            </a:r>
            <a:r>
              <a:rPr lang="en-US" sz="1860" dirty="0">
                <a:solidFill>
                  <a:srgbClr val="FF0000"/>
                </a:solidFill>
              </a:rPr>
              <a:t> </a:t>
            </a:r>
            <a:r>
              <a:rPr lang="en-US" sz="1860" dirty="0"/>
              <a:t>- can also cause problems. Firms buying in large quantities of inputs, often with the best intentions, e.g. because they were offered discount for bulk buying, can find themselves with deteriorating cash flow.</a:t>
            </a:r>
          </a:p>
          <a:p>
            <a:pPr marL="360363" indent="-360363">
              <a:buClr>
                <a:schemeClr val="accent6">
                  <a:lumMod val="50000"/>
                </a:schemeClr>
              </a:buClr>
              <a:buFont typeface="Wingdings 3" panose="05040102010807070707" pitchFamily="18" charset="2"/>
              <a:buChar char=""/>
            </a:pPr>
            <a:r>
              <a:rPr lang="en-US" sz="1860" dirty="0" smtClean="0"/>
              <a:t>Some </a:t>
            </a:r>
            <a:r>
              <a:rPr lang="en-US" sz="1860" dirty="0"/>
              <a:t>of the fastest growing firms make enormous efforts to train and treat their staff well because they know that their staff are as important as their customers. </a:t>
            </a:r>
            <a:endParaRPr lang="en-US" sz="1860" dirty="0" smtClean="0"/>
          </a:p>
          <a:p>
            <a:pPr marL="360363" indent="-360363">
              <a:buClr>
                <a:schemeClr val="accent6">
                  <a:lumMod val="50000"/>
                </a:schemeClr>
              </a:buClr>
              <a:buFont typeface="Wingdings 3" panose="05040102010807070707" pitchFamily="18" charset="2"/>
              <a:buChar char=""/>
            </a:pPr>
            <a:r>
              <a:rPr lang="en-US" sz="1860" dirty="0" smtClean="0"/>
              <a:t>Unfortunately </a:t>
            </a:r>
            <a:r>
              <a:rPr lang="en-US" sz="1860" dirty="0"/>
              <a:t>some firms don't make the effort and this is reflected in poor customer service and inevitably, a deteriorating reputation</a:t>
            </a:r>
            <a:r>
              <a:rPr lang="en-US" sz="1860" dirty="0" smtClean="0"/>
              <a:t>.</a:t>
            </a:r>
          </a:p>
          <a:p>
            <a:pPr>
              <a:buClr>
                <a:schemeClr val="accent6">
                  <a:lumMod val="50000"/>
                </a:schemeClr>
              </a:buClr>
            </a:pPr>
            <a:r>
              <a:rPr lang="en-US" sz="1860" b="1" dirty="0">
                <a:solidFill>
                  <a:srgbClr val="FF0000"/>
                </a:solidFill>
              </a:rPr>
              <a:t>Show what you know</a:t>
            </a:r>
          </a:p>
          <a:p>
            <a:pPr marL="457200" indent="-457200">
              <a:buClr>
                <a:schemeClr val="accent6">
                  <a:lumMod val="50000"/>
                </a:schemeClr>
              </a:buClr>
              <a:buFont typeface="+mj-lt"/>
              <a:buAutoNum type="arabicPeriod"/>
            </a:pPr>
            <a:r>
              <a:rPr lang="en-US" sz="1860" dirty="0" smtClean="0">
                <a:solidFill>
                  <a:srgbClr val="FF0000"/>
                </a:solidFill>
              </a:rPr>
              <a:t>Why </a:t>
            </a:r>
            <a:r>
              <a:rPr lang="en-US" sz="1860" dirty="0">
                <a:solidFill>
                  <a:srgbClr val="FF0000"/>
                </a:solidFill>
              </a:rPr>
              <a:t>is efficient stock management important to a business?</a:t>
            </a:r>
          </a:p>
          <a:p>
            <a:pPr marL="457200" indent="-457200">
              <a:buClr>
                <a:schemeClr val="accent6">
                  <a:lumMod val="50000"/>
                </a:schemeClr>
              </a:buClr>
              <a:buFont typeface="+mj-lt"/>
              <a:buAutoNum type="arabicPeriod"/>
            </a:pPr>
            <a:r>
              <a:rPr lang="en-US" sz="1860" dirty="0" smtClean="0">
                <a:solidFill>
                  <a:srgbClr val="FF0000"/>
                </a:solidFill>
              </a:rPr>
              <a:t>Business </a:t>
            </a:r>
            <a:r>
              <a:rPr lang="en-US" sz="1860" dirty="0">
                <a:solidFill>
                  <a:srgbClr val="FF0000"/>
                </a:solidFill>
              </a:rPr>
              <a:t>owners with a poor attitude to staff and customers will produce a poor product or service. Discuss.</a:t>
            </a:r>
          </a:p>
          <a:p>
            <a:pPr marL="457200" indent="-457200">
              <a:buClr>
                <a:schemeClr val="accent6">
                  <a:lumMod val="50000"/>
                </a:schemeClr>
              </a:buClr>
              <a:buFont typeface="+mj-lt"/>
              <a:buAutoNum type="arabicPeriod"/>
            </a:pPr>
            <a:r>
              <a:rPr lang="en-US" sz="1860" dirty="0" smtClean="0">
                <a:solidFill>
                  <a:srgbClr val="FF0000"/>
                </a:solidFill>
              </a:rPr>
              <a:t>Can </a:t>
            </a:r>
            <a:r>
              <a:rPr lang="en-US" sz="1860" dirty="0">
                <a:solidFill>
                  <a:srgbClr val="FF0000"/>
                </a:solidFill>
              </a:rPr>
              <a:t>a business owner who is responsible for every aspect of the business be efficient</a:t>
            </a:r>
            <a:r>
              <a:rPr lang="en-US" sz="1860" dirty="0" smtClean="0">
                <a:solidFill>
                  <a:srgbClr val="FF0000"/>
                </a:solidFill>
              </a:rPr>
              <a:t>?</a:t>
            </a:r>
            <a:endParaRPr lang="en-US" sz="1860" dirty="0">
              <a:solidFill>
                <a:srgbClr val="FF0000"/>
              </a:solidFill>
            </a:endParaRPr>
          </a:p>
        </p:txBody>
      </p:sp>
      <p:sp>
        <p:nvSpPr>
          <p:cNvPr id="6" name="Title 1"/>
          <p:cNvSpPr>
            <a:spLocks noGrp="1"/>
          </p:cNvSpPr>
          <p:nvPr>
            <p:ph type="title"/>
          </p:nvPr>
        </p:nvSpPr>
        <p:spPr>
          <a:xfrm>
            <a:off x="35496" y="72008"/>
            <a:ext cx="7704856" cy="548680"/>
          </a:xfrm>
        </p:spPr>
        <p:txBody>
          <a:bodyPr>
            <a:noAutofit/>
          </a:bodyPr>
          <a:lstStyle/>
          <a:p>
            <a:r>
              <a:rPr lang="en-GB" sz="3800" dirty="0" smtClean="0"/>
              <a:t>16.1 </a:t>
            </a:r>
            <a:r>
              <a:rPr lang="en-GB" sz="3800" dirty="0"/>
              <a:t>– P</a:t>
            </a:r>
            <a:r>
              <a:rPr lang="en-GB" sz="3800" dirty="0" smtClean="0"/>
              <a:t>roblems with Competition</a:t>
            </a:r>
            <a:endParaRPr lang="en-GB" sz="3800" dirty="0"/>
          </a:p>
        </p:txBody>
      </p:sp>
      <p:sp>
        <p:nvSpPr>
          <p:cNvPr id="5" name="Round Same Side Corner Rectangle 4">
            <a:hlinkClick r:id="" action="ppaction://noaction"/>
          </p:cNvPr>
          <p:cNvSpPr/>
          <p:nvPr/>
        </p:nvSpPr>
        <p:spPr>
          <a:xfrm>
            <a:off x="6876256" y="661070"/>
            <a:ext cx="648072"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82</a:t>
            </a:r>
            <a:endParaRPr lang="en-GB" sz="1100" b="1" dirty="0">
              <a:latin typeface="Arial" panose="020B0604020202020204" pitchFamily="34" charset="0"/>
              <a:cs typeface="Arial" panose="020B0604020202020204" pitchFamily="34" charset="0"/>
            </a:endParaRPr>
          </a:p>
        </p:txBody>
      </p:sp>
      <p:pic>
        <p:nvPicPr>
          <p:cNvPr id="90114" name="Picture 2" descr="Image result for reasons why business fail"/>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6275" r="21428" b="3985"/>
          <a:stretch/>
        </p:blipFill>
        <p:spPr bwMode="auto">
          <a:xfrm>
            <a:off x="6865928" y="1118213"/>
            <a:ext cx="1932418" cy="2116006"/>
          </a:xfrm>
          <a:prstGeom prst="rect">
            <a:avLst/>
          </a:prstGeom>
          <a:noFill/>
          <a:extLst>
            <a:ext uri="{909E8E84-426E-40DD-AFC4-6F175D3DCCD1}">
              <a14:hiddenFill xmlns:a14="http://schemas.microsoft.com/office/drawing/2010/main">
                <a:solidFill>
                  <a:srgbClr val="FFFFFF"/>
                </a:solidFill>
              </a14:hiddenFill>
            </a:ext>
          </a:extLst>
        </p:spPr>
      </p:pic>
      <p:pic>
        <p:nvPicPr>
          <p:cNvPr id="90116" name="Picture 4" descr="Image result for reasons why business fail"/>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04248" y="3881299"/>
            <a:ext cx="1989492" cy="1507191"/>
          </a:xfrm>
          <a:prstGeom prst="rect">
            <a:avLst/>
          </a:prstGeom>
          <a:noFill/>
          <a:extLst>
            <a:ext uri="{909E8E84-426E-40DD-AFC4-6F175D3DCCD1}">
              <a14:hiddenFill xmlns:a14="http://schemas.microsoft.com/office/drawing/2010/main">
                <a:solidFill>
                  <a:srgbClr val="FFFFFF"/>
                </a:solidFill>
              </a14:hiddenFill>
            </a:ext>
          </a:extLst>
        </p:spPr>
      </p:pic>
      <p:pic>
        <p:nvPicPr>
          <p:cNvPr id="90118" name="Picture 6" descr="Image result for reasons why business fail"/>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476" t="42905" b="21913"/>
          <a:stretch/>
        </p:blipFill>
        <p:spPr bwMode="auto">
          <a:xfrm>
            <a:off x="6804248" y="5875511"/>
            <a:ext cx="1989492" cy="6112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3575032"/>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984776" cy="5816977"/>
          </a:xfrm>
          <a:prstGeom prst="rect">
            <a:avLst/>
          </a:prstGeom>
        </p:spPr>
        <p:txBody>
          <a:bodyPr wrap="square">
            <a:spAutoFit/>
          </a:bodyPr>
          <a:lstStyle/>
          <a:p>
            <a:pPr>
              <a:buClr>
                <a:schemeClr val="accent6">
                  <a:lumMod val="50000"/>
                </a:schemeClr>
              </a:buClr>
            </a:pPr>
            <a:r>
              <a:rPr lang="en-US" sz="1820" b="1" dirty="0">
                <a:solidFill>
                  <a:srgbClr val="002060"/>
                </a:solidFill>
              </a:rPr>
              <a:t>Selling snakes</a:t>
            </a:r>
          </a:p>
          <a:p>
            <a:pPr marL="360363" indent="-360363">
              <a:buClr>
                <a:schemeClr val="accent6">
                  <a:lumMod val="50000"/>
                </a:schemeClr>
              </a:buClr>
              <a:buFont typeface="Wingdings 3" panose="05040102010807070707" pitchFamily="18" charset="2"/>
              <a:buChar char=""/>
            </a:pPr>
            <a:r>
              <a:rPr lang="en-US" sz="1820" dirty="0" smtClean="0">
                <a:solidFill>
                  <a:srgbClr val="002060"/>
                </a:solidFill>
              </a:rPr>
              <a:t>A business woman </a:t>
            </a:r>
            <a:r>
              <a:rPr lang="en-US" sz="1820" dirty="0">
                <a:solidFill>
                  <a:srgbClr val="002060"/>
                </a:solidFill>
              </a:rPr>
              <a:t>was </a:t>
            </a:r>
            <a:r>
              <a:rPr lang="en-US" sz="1820" dirty="0" smtClean="0">
                <a:solidFill>
                  <a:srgbClr val="002060"/>
                </a:solidFill>
              </a:rPr>
              <a:t>asked </a:t>
            </a:r>
            <a:r>
              <a:rPr lang="en-US" sz="1820" dirty="0">
                <a:solidFill>
                  <a:srgbClr val="002060"/>
                </a:solidFill>
              </a:rPr>
              <a:t>to advise on the setting up of a business dealing in aquatics and reptiles - exotic species of fish and slimy creatures. The plan was to set up in a busy retail shopping area. </a:t>
            </a:r>
            <a:r>
              <a:rPr lang="en-US" sz="1820" dirty="0" smtClean="0">
                <a:solidFill>
                  <a:srgbClr val="002060"/>
                </a:solidFill>
              </a:rPr>
              <a:t>She </a:t>
            </a:r>
            <a:r>
              <a:rPr lang="en-US" sz="1820" dirty="0">
                <a:solidFill>
                  <a:srgbClr val="002060"/>
                </a:solidFill>
              </a:rPr>
              <a:t>asked the owner how many of his sales would be from passing trade and he replied, 'very few'. Clearly there was no need to be in this area. Not only was the rent relatively high but also there was very little space for parking.</a:t>
            </a:r>
          </a:p>
          <a:p>
            <a:pPr marL="360363" indent="-360363">
              <a:buClr>
                <a:schemeClr val="accent6">
                  <a:lumMod val="50000"/>
                </a:schemeClr>
              </a:buClr>
              <a:buFont typeface="Wingdings 3" panose="05040102010807070707" pitchFamily="18" charset="2"/>
              <a:buChar char=""/>
            </a:pPr>
            <a:r>
              <a:rPr lang="en-US" sz="1820" dirty="0" smtClean="0">
                <a:solidFill>
                  <a:srgbClr val="002060"/>
                </a:solidFill>
              </a:rPr>
              <a:t>She </a:t>
            </a:r>
            <a:r>
              <a:rPr lang="en-US" sz="1820" dirty="0">
                <a:solidFill>
                  <a:srgbClr val="002060"/>
                </a:solidFill>
              </a:rPr>
              <a:t>was surprised to see the level of demand for this type of business. In such a specialised area, customers are usually willing to travel to less commercially busy spots, with better access, to browse the merchandise. </a:t>
            </a:r>
            <a:endParaRPr lang="en-US" sz="1820" dirty="0" smtClean="0">
              <a:solidFill>
                <a:srgbClr val="002060"/>
              </a:solidFill>
            </a:endParaRPr>
          </a:p>
          <a:p>
            <a:pPr marL="360363" indent="-360363">
              <a:buClr>
                <a:schemeClr val="accent6">
                  <a:lumMod val="50000"/>
                </a:schemeClr>
              </a:buClr>
              <a:buFont typeface="Wingdings 3" panose="05040102010807070707" pitchFamily="18" charset="2"/>
              <a:buChar char=""/>
            </a:pPr>
            <a:r>
              <a:rPr lang="en-US" sz="1820" dirty="0" smtClean="0">
                <a:solidFill>
                  <a:srgbClr val="002060"/>
                </a:solidFill>
              </a:rPr>
              <a:t>She </a:t>
            </a:r>
            <a:r>
              <a:rPr lang="en-US" sz="1820" dirty="0">
                <a:solidFill>
                  <a:srgbClr val="002060"/>
                </a:solidFill>
              </a:rPr>
              <a:t>advised that as in all businesses, relevant insurance is a necessity, but in this trade when live creatures are transported from round the world and many don't survive the journey, specialist insurance is essential, and its cost had better be absorbed into the selling price of every 'product'.</a:t>
            </a:r>
          </a:p>
          <a:p>
            <a:pPr>
              <a:buClr>
                <a:schemeClr val="accent6">
                  <a:lumMod val="50000"/>
                </a:schemeClr>
              </a:buClr>
            </a:pPr>
            <a:r>
              <a:rPr lang="en-US" sz="1820" b="1" dirty="0">
                <a:solidFill>
                  <a:srgbClr val="FF0000"/>
                </a:solidFill>
              </a:rPr>
              <a:t>Question</a:t>
            </a:r>
          </a:p>
          <a:p>
            <a:pPr marL="360363" indent="-360363">
              <a:buClr>
                <a:schemeClr val="accent6">
                  <a:lumMod val="50000"/>
                </a:schemeClr>
              </a:buClr>
              <a:buFont typeface="Wingdings 3" panose="05040102010807070707" pitchFamily="18" charset="2"/>
              <a:buChar char=""/>
            </a:pPr>
            <a:r>
              <a:rPr lang="en-US" sz="1820" dirty="0">
                <a:solidFill>
                  <a:srgbClr val="FF0000"/>
                </a:solidFill>
              </a:rPr>
              <a:t>What other types of business could flourish outside the main shopping areas? Give three examples and explain</a:t>
            </a:r>
            <a:r>
              <a:rPr lang="en-US" sz="1820" dirty="0" smtClean="0">
                <a:solidFill>
                  <a:srgbClr val="FF0000"/>
                </a:solidFill>
              </a:rPr>
              <a:t>.</a:t>
            </a:r>
            <a:endParaRPr lang="en-US" sz="1820" dirty="0">
              <a:solidFill>
                <a:srgbClr val="FF0000"/>
              </a:solidFill>
            </a:endParaRPr>
          </a:p>
        </p:txBody>
      </p:sp>
      <p:sp>
        <p:nvSpPr>
          <p:cNvPr id="6" name="Title 1"/>
          <p:cNvSpPr>
            <a:spLocks noGrp="1"/>
          </p:cNvSpPr>
          <p:nvPr>
            <p:ph type="title"/>
          </p:nvPr>
        </p:nvSpPr>
        <p:spPr>
          <a:xfrm>
            <a:off x="35496" y="72008"/>
            <a:ext cx="7704856" cy="548680"/>
          </a:xfrm>
        </p:spPr>
        <p:txBody>
          <a:bodyPr>
            <a:noAutofit/>
          </a:bodyPr>
          <a:lstStyle/>
          <a:p>
            <a:r>
              <a:rPr lang="en-GB" dirty="0" smtClean="0"/>
              <a:t>16.2 </a:t>
            </a:r>
            <a:r>
              <a:rPr lang="en-GB" dirty="0"/>
              <a:t>– </a:t>
            </a:r>
            <a:r>
              <a:rPr lang="en-GB" dirty="0" smtClean="0"/>
              <a:t>Location</a:t>
            </a:r>
            <a:endParaRPr lang="en-GB" dirty="0"/>
          </a:p>
        </p:txBody>
      </p:sp>
      <p:sp>
        <p:nvSpPr>
          <p:cNvPr id="5" name="Round Same Side Corner Rectangle 4">
            <a:hlinkClick r:id="" action="ppaction://noaction"/>
          </p:cNvPr>
          <p:cNvSpPr/>
          <p:nvPr/>
        </p:nvSpPr>
        <p:spPr>
          <a:xfrm>
            <a:off x="6876256" y="661070"/>
            <a:ext cx="648072"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83</a:t>
            </a:r>
            <a:endParaRPr lang="en-GB" sz="1100" b="1" dirty="0">
              <a:latin typeface="Arial" panose="020B0604020202020204" pitchFamily="34" charset="0"/>
              <a:cs typeface="Arial" panose="020B0604020202020204" pitchFamily="34" charset="0"/>
            </a:endParaRPr>
          </a:p>
        </p:txBody>
      </p:sp>
      <p:pic>
        <p:nvPicPr>
          <p:cNvPr id="95234" name="Picture 2" descr="Image result for pet snake"/>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9487" t="10662" r="19803" b="6726"/>
          <a:stretch/>
        </p:blipFill>
        <p:spPr bwMode="auto">
          <a:xfrm>
            <a:off x="7236296" y="1124744"/>
            <a:ext cx="1584176" cy="1212580"/>
          </a:xfrm>
          <a:prstGeom prst="rect">
            <a:avLst/>
          </a:prstGeom>
          <a:noFill/>
          <a:extLst>
            <a:ext uri="{909E8E84-426E-40DD-AFC4-6F175D3DCCD1}">
              <a14:hiddenFill xmlns:a14="http://schemas.microsoft.com/office/drawing/2010/main">
                <a:solidFill>
                  <a:srgbClr val="FFFFFF"/>
                </a:solidFill>
              </a14:hiddenFill>
            </a:ext>
          </a:extLst>
        </p:spPr>
      </p:pic>
      <p:pic>
        <p:nvPicPr>
          <p:cNvPr id="95236" name="Picture 4" descr="Image result for pet lizard"/>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36296" y="2446692"/>
            <a:ext cx="1584176" cy="1151168"/>
          </a:xfrm>
          <a:prstGeom prst="rect">
            <a:avLst/>
          </a:prstGeom>
          <a:noFill/>
          <a:extLst>
            <a:ext uri="{909E8E84-426E-40DD-AFC4-6F175D3DCCD1}">
              <a14:hiddenFill xmlns:a14="http://schemas.microsoft.com/office/drawing/2010/main">
                <a:solidFill>
                  <a:srgbClr val="FFFFFF"/>
                </a:solidFill>
              </a14:hiddenFill>
            </a:ext>
          </a:extLst>
        </p:spPr>
      </p:pic>
      <p:pic>
        <p:nvPicPr>
          <p:cNvPr id="95238" name="Picture 6" descr="Image result for pet fro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7560" t="11491" r="9281" b="9357"/>
          <a:stretch/>
        </p:blipFill>
        <p:spPr bwMode="auto">
          <a:xfrm>
            <a:off x="7236296" y="3707228"/>
            <a:ext cx="1584176" cy="1176131"/>
          </a:xfrm>
          <a:prstGeom prst="rect">
            <a:avLst/>
          </a:prstGeom>
          <a:noFill/>
          <a:extLst>
            <a:ext uri="{909E8E84-426E-40DD-AFC4-6F175D3DCCD1}">
              <a14:hiddenFill xmlns:a14="http://schemas.microsoft.com/office/drawing/2010/main">
                <a:solidFill>
                  <a:srgbClr val="FFFFFF"/>
                </a:solidFill>
              </a14:hiddenFill>
            </a:ext>
          </a:extLst>
        </p:spPr>
      </p:pic>
      <p:pic>
        <p:nvPicPr>
          <p:cNvPr id="95240" name="Picture 8" descr="Image result for pet tortoise"/>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9828" t="19725" r="6257" b="20165"/>
          <a:stretch/>
        </p:blipFill>
        <p:spPr bwMode="auto">
          <a:xfrm>
            <a:off x="7236296" y="4993762"/>
            <a:ext cx="1584176" cy="742136"/>
          </a:xfrm>
          <a:prstGeom prst="rect">
            <a:avLst/>
          </a:prstGeom>
          <a:noFill/>
          <a:extLst>
            <a:ext uri="{909E8E84-426E-40DD-AFC4-6F175D3DCCD1}">
              <a14:hiddenFill xmlns:a14="http://schemas.microsoft.com/office/drawing/2010/main">
                <a:solidFill>
                  <a:srgbClr val="FFFFFF"/>
                </a:solidFill>
              </a14:hiddenFill>
            </a:ext>
          </a:extLst>
        </p:spPr>
      </p:pic>
      <p:pic>
        <p:nvPicPr>
          <p:cNvPr id="95242" name="Picture 10" descr="Image result for koi fish"/>
          <p:cNvPicPr>
            <a:picLocks noChangeAspect="1" noChangeArrowheads="1"/>
          </p:cNvPicPr>
          <p:nvPr/>
        </p:nvPicPr>
        <p:blipFill rotWithShape="1">
          <a:blip r:embed="rId7">
            <a:extLst>
              <a:ext uri="{28A0092B-C50C-407E-A947-70E740481C1C}">
                <a14:useLocalDpi xmlns:a14="http://schemas.microsoft.com/office/drawing/2010/main" val="0"/>
              </a:ext>
            </a:extLst>
          </a:blip>
          <a:srcRect l="8188" r="10543"/>
          <a:stretch/>
        </p:blipFill>
        <p:spPr bwMode="auto">
          <a:xfrm>
            <a:off x="7236296" y="5757076"/>
            <a:ext cx="1588256" cy="8804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0407654"/>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87688"/>
            <a:ext cx="8568952" cy="4573560"/>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dirty="0"/>
              <a:t>One reason often given for the closure of a business is being in the wrong location. Placing an antiques shop next to a row of '£ shops' selling low value goods is probably not a good choice. But many independent stores are being squeezed from the high street due to a combination of high rents and cut throat prices from large national </a:t>
            </a:r>
            <a:r>
              <a:rPr lang="en-US" dirty="0" smtClean="0"/>
              <a:t>competitors.</a:t>
            </a:r>
          </a:p>
          <a:p>
            <a:pPr marL="360363" indent="-360363">
              <a:buClr>
                <a:schemeClr val="accent6">
                  <a:lumMod val="50000"/>
                </a:schemeClr>
              </a:buClr>
              <a:buFont typeface="Wingdings 3" panose="05040102010807070707" pitchFamily="18" charset="2"/>
              <a:buChar char=""/>
            </a:pPr>
            <a:r>
              <a:rPr lang="en-US" dirty="0" smtClean="0"/>
              <a:t>Even </a:t>
            </a:r>
            <a:r>
              <a:rPr lang="en-US" dirty="0"/>
              <a:t>independent convenience stores that are well away from the high street are being threatened by mini-supermarkets, e.g. Tesco Metro. There are often protests about this, but the popularity of local Sainsbury and Tesco seems to suggest that the decline is irreversible. Some market towns, perhaps conscious of their appeal to tourists, both local and international, have resisted the call for uniformity but this may not be for long.</a:t>
            </a:r>
          </a:p>
          <a:p>
            <a:pPr marL="360363" indent="-360363">
              <a:buClr>
                <a:schemeClr val="accent6">
                  <a:lumMod val="50000"/>
                </a:schemeClr>
              </a:buClr>
              <a:buFont typeface="Wingdings 3" panose="05040102010807070707" pitchFamily="18" charset="2"/>
              <a:buChar char=""/>
            </a:pPr>
            <a:r>
              <a:rPr lang="en-US" dirty="0"/>
              <a:t>Some businesses do make mistakes over location. They set up without doing their research, without even doing footfall counts, or without sufficient advertising of their location. They make choices that defy logic. In busy areas the turnover may not cover the rent for the premises. If it will not cover the other fixed costs, the business is doomed</a:t>
            </a:r>
            <a:r>
              <a:rPr lang="en-US" dirty="0" smtClean="0"/>
              <a:t>.</a:t>
            </a:r>
            <a:endParaRPr lang="en-US" dirty="0"/>
          </a:p>
        </p:txBody>
      </p:sp>
      <p:sp>
        <p:nvSpPr>
          <p:cNvPr id="6" name="Title 1"/>
          <p:cNvSpPr>
            <a:spLocks noGrp="1"/>
          </p:cNvSpPr>
          <p:nvPr>
            <p:ph type="title"/>
          </p:nvPr>
        </p:nvSpPr>
        <p:spPr>
          <a:xfrm>
            <a:off x="35496" y="72008"/>
            <a:ext cx="7704856" cy="548680"/>
          </a:xfrm>
        </p:spPr>
        <p:txBody>
          <a:bodyPr>
            <a:noAutofit/>
          </a:bodyPr>
          <a:lstStyle/>
          <a:p>
            <a:r>
              <a:rPr lang="en-GB" dirty="0" smtClean="0"/>
              <a:t>16.2 </a:t>
            </a:r>
            <a:r>
              <a:rPr lang="en-GB" dirty="0"/>
              <a:t>– </a:t>
            </a:r>
            <a:r>
              <a:rPr lang="en-GB" dirty="0" smtClean="0"/>
              <a:t>Location</a:t>
            </a:r>
            <a:endParaRPr lang="en-GB" dirty="0"/>
          </a:p>
        </p:txBody>
      </p:sp>
      <p:sp>
        <p:nvSpPr>
          <p:cNvPr id="5" name="Round Same Side Corner Rectangle 4">
            <a:hlinkClick r:id="" action="ppaction://noaction"/>
          </p:cNvPr>
          <p:cNvSpPr/>
          <p:nvPr/>
        </p:nvSpPr>
        <p:spPr>
          <a:xfrm>
            <a:off x="6876256" y="661070"/>
            <a:ext cx="648072"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83</a:t>
            </a:r>
            <a:endParaRPr lang="en-GB" sz="1100" b="1" dirty="0">
              <a:latin typeface="Arial" panose="020B0604020202020204" pitchFamily="34" charset="0"/>
              <a:cs typeface="Arial" panose="020B0604020202020204" pitchFamily="34" charset="0"/>
            </a:endParaRPr>
          </a:p>
        </p:txBody>
      </p:sp>
      <p:sp>
        <p:nvSpPr>
          <p:cNvPr id="3" name="Rectangle 2"/>
          <p:cNvSpPr/>
          <p:nvPr/>
        </p:nvSpPr>
        <p:spPr>
          <a:xfrm>
            <a:off x="260810" y="5445224"/>
            <a:ext cx="8559661" cy="1200329"/>
          </a:xfrm>
          <a:prstGeom prst="rect">
            <a:avLst/>
          </a:prstGeom>
          <a:solidFill>
            <a:schemeClr val="accent6">
              <a:lumMod val="60000"/>
              <a:lumOff val="40000"/>
            </a:schemeClr>
          </a:solidFill>
          <a:ln w="57150">
            <a:solidFill>
              <a:srgbClr val="002060"/>
            </a:solidFill>
          </a:ln>
        </p:spPr>
        <p:txBody>
          <a:bodyPr wrap="square">
            <a:spAutoFit/>
          </a:bodyPr>
          <a:lstStyle/>
          <a:p>
            <a:pPr>
              <a:buClr>
                <a:schemeClr val="accent6">
                  <a:lumMod val="50000"/>
                </a:schemeClr>
              </a:buClr>
            </a:pPr>
            <a:r>
              <a:rPr lang="en-US" b="1" dirty="0"/>
              <a:t>Find out more</a:t>
            </a:r>
          </a:p>
          <a:p>
            <a:pPr marL="360363" indent="-360363">
              <a:buClr>
                <a:schemeClr val="accent6">
                  <a:lumMod val="50000"/>
                </a:schemeClr>
              </a:buClr>
              <a:buFont typeface="Wingdings 3" panose="05040102010807070707" pitchFamily="18" charset="2"/>
              <a:buChar char=""/>
            </a:pPr>
            <a:r>
              <a:rPr lang="en-US" dirty="0"/>
              <a:t>Look back at pricing strategies in Chapter 4 and the work you did on contribution costing in Unit 1. Work out what measures might be useful for a business that is not covering its costs in a high street location.</a:t>
            </a:r>
          </a:p>
        </p:txBody>
      </p:sp>
    </p:spTree>
    <p:extLst>
      <p:ext uri="{BB962C8B-B14F-4D97-AF65-F5344CB8AC3E}">
        <p14:creationId xmlns:p14="http://schemas.microsoft.com/office/powerpoint/2010/main" val="2378226358"/>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87688"/>
            <a:ext cx="6048672" cy="3416320"/>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2400" dirty="0" smtClean="0"/>
              <a:t>Some </a:t>
            </a:r>
            <a:r>
              <a:rPr lang="en-US" sz="2400" dirty="0"/>
              <a:t>businesses do make mistakes over location. They set up without doing their research, without even doing footfall counts, or without sufficient advertising of their location. They make choices that defy logic. In busy areas the turnover may not cover the rent for the premises. If it will not cover the other fixed costs, the business is doomed</a:t>
            </a:r>
            <a:r>
              <a:rPr lang="en-US" sz="2400" dirty="0" smtClean="0"/>
              <a:t>.</a:t>
            </a:r>
            <a:endParaRPr lang="en-US" sz="2400" dirty="0"/>
          </a:p>
        </p:txBody>
      </p:sp>
      <p:sp>
        <p:nvSpPr>
          <p:cNvPr id="6" name="Title 1"/>
          <p:cNvSpPr>
            <a:spLocks noGrp="1"/>
          </p:cNvSpPr>
          <p:nvPr>
            <p:ph type="title"/>
          </p:nvPr>
        </p:nvSpPr>
        <p:spPr>
          <a:xfrm>
            <a:off x="35496" y="72008"/>
            <a:ext cx="7704856" cy="548680"/>
          </a:xfrm>
        </p:spPr>
        <p:txBody>
          <a:bodyPr>
            <a:noAutofit/>
          </a:bodyPr>
          <a:lstStyle/>
          <a:p>
            <a:r>
              <a:rPr lang="en-GB" dirty="0" smtClean="0"/>
              <a:t>16.2 </a:t>
            </a:r>
            <a:r>
              <a:rPr lang="en-GB" dirty="0"/>
              <a:t>– </a:t>
            </a:r>
            <a:r>
              <a:rPr lang="en-GB" dirty="0" smtClean="0"/>
              <a:t>Location</a:t>
            </a:r>
            <a:endParaRPr lang="en-GB" dirty="0"/>
          </a:p>
        </p:txBody>
      </p:sp>
      <p:sp>
        <p:nvSpPr>
          <p:cNvPr id="5" name="Round Same Side Corner Rectangle 4">
            <a:hlinkClick r:id="" action="ppaction://noaction"/>
          </p:cNvPr>
          <p:cNvSpPr/>
          <p:nvPr/>
        </p:nvSpPr>
        <p:spPr>
          <a:xfrm>
            <a:off x="6876256" y="661070"/>
            <a:ext cx="648072"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83</a:t>
            </a:r>
            <a:endParaRPr lang="en-GB" sz="1100" b="1" dirty="0">
              <a:latin typeface="Arial" panose="020B0604020202020204" pitchFamily="34" charset="0"/>
              <a:cs typeface="Arial" panose="020B0604020202020204" pitchFamily="34" charset="0"/>
            </a:endParaRPr>
          </a:p>
        </p:txBody>
      </p:sp>
      <p:sp>
        <p:nvSpPr>
          <p:cNvPr id="3" name="Rectangle 2"/>
          <p:cNvSpPr/>
          <p:nvPr/>
        </p:nvSpPr>
        <p:spPr>
          <a:xfrm>
            <a:off x="260810" y="4653136"/>
            <a:ext cx="8559661" cy="1938992"/>
          </a:xfrm>
          <a:prstGeom prst="rect">
            <a:avLst/>
          </a:prstGeom>
          <a:solidFill>
            <a:schemeClr val="accent6">
              <a:lumMod val="60000"/>
              <a:lumOff val="40000"/>
            </a:schemeClr>
          </a:solidFill>
          <a:ln w="57150">
            <a:solidFill>
              <a:srgbClr val="002060"/>
            </a:solidFill>
          </a:ln>
        </p:spPr>
        <p:txBody>
          <a:bodyPr wrap="square">
            <a:spAutoFit/>
          </a:bodyPr>
          <a:lstStyle/>
          <a:p>
            <a:pPr>
              <a:buClr>
                <a:schemeClr val="accent6">
                  <a:lumMod val="50000"/>
                </a:schemeClr>
              </a:buClr>
            </a:pPr>
            <a:r>
              <a:rPr lang="en-US" sz="2400" b="1" dirty="0"/>
              <a:t>Find out more</a:t>
            </a:r>
          </a:p>
          <a:p>
            <a:pPr marL="360363" indent="-360363">
              <a:buClr>
                <a:schemeClr val="accent6">
                  <a:lumMod val="50000"/>
                </a:schemeClr>
              </a:buClr>
              <a:buFont typeface="Wingdings 3" panose="05040102010807070707" pitchFamily="18" charset="2"/>
              <a:buChar char=""/>
            </a:pPr>
            <a:r>
              <a:rPr lang="en-US" sz="2400" dirty="0"/>
              <a:t>Look back at pricing strategies in Chapter 4 and the work you did on contribution costing in Unit 1. Work out what measures might be useful for a business that is not covering its costs in a high street location.</a:t>
            </a:r>
          </a:p>
        </p:txBody>
      </p:sp>
      <p:pic>
        <p:nvPicPr>
          <p:cNvPr id="96258" name="Picture 2" descr="Image result for bad business locat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0191" y="1140611"/>
            <a:ext cx="2520279" cy="1640317"/>
          </a:xfrm>
          <a:prstGeom prst="rect">
            <a:avLst/>
          </a:prstGeom>
          <a:noFill/>
          <a:extLst>
            <a:ext uri="{909E8E84-426E-40DD-AFC4-6F175D3DCCD1}">
              <a14:hiddenFill xmlns:a14="http://schemas.microsoft.com/office/drawing/2010/main">
                <a:solidFill>
                  <a:srgbClr val="FFFFFF"/>
                </a:solidFill>
              </a14:hiddenFill>
            </a:ext>
          </a:extLst>
        </p:spPr>
      </p:pic>
      <p:pic>
        <p:nvPicPr>
          <p:cNvPr id="96260" name="Picture 4" descr="Image result for bad business locations"/>
          <p:cNvPicPr>
            <a:picLocks noChangeAspect="1" noChangeArrowheads="1"/>
          </p:cNvPicPr>
          <p:nvPr/>
        </p:nvPicPr>
        <p:blipFill rotWithShape="1">
          <a:blip r:embed="rId4">
            <a:extLst>
              <a:ext uri="{28A0092B-C50C-407E-A947-70E740481C1C}">
                <a14:useLocalDpi xmlns:a14="http://schemas.microsoft.com/office/drawing/2010/main" val="0"/>
              </a:ext>
            </a:extLst>
          </a:blip>
          <a:srcRect t="10556" r="5392" b="12498"/>
          <a:stretch/>
        </p:blipFill>
        <p:spPr bwMode="auto">
          <a:xfrm>
            <a:off x="6300191" y="3042985"/>
            <a:ext cx="2486162" cy="13941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0608320"/>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87688"/>
            <a:ext cx="6768752" cy="5509200"/>
          </a:xfrm>
          <a:prstGeom prst="rect">
            <a:avLst/>
          </a:prstGeom>
        </p:spPr>
        <p:txBody>
          <a:bodyPr wrap="square">
            <a:spAutoFit/>
          </a:bodyPr>
          <a:lstStyle/>
          <a:p>
            <a:pPr>
              <a:buClr>
                <a:schemeClr val="accent6">
                  <a:lumMod val="50000"/>
                </a:schemeClr>
              </a:buClr>
            </a:pPr>
            <a:r>
              <a:rPr lang="en-US" sz="2200" b="1" dirty="0">
                <a:solidFill>
                  <a:srgbClr val="002060"/>
                </a:solidFill>
              </a:rPr>
              <a:t>Location problems</a:t>
            </a:r>
          </a:p>
          <a:p>
            <a:pPr marL="360363" indent="-360363">
              <a:buClr>
                <a:schemeClr val="accent6">
                  <a:lumMod val="50000"/>
                </a:schemeClr>
              </a:buClr>
              <a:buFont typeface="Wingdings 3" panose="05040102010807070707" pitchFamily="18" charset="2"/>
              <a:buChar char=""/>
            </a:pPr>
            <a:r>
              <a:rPr lang="en-US" sz="2200" dirty="0">
                <a:solidFill>
                  <a:srgbClr val="002060"/>
                </a:solidFill>
              </a:rPr>
              <a:t>The results of research carried out by CB Richard Ellis, a property consultant, released in September 2011, suggest that Britain's high streets are becoming increasingly barren as more and more stores close. </a:t>
            </a:r>
            <a:endParaRPr lang="en-US" sz="2200" dirty="0" smtClean="0">
              <a:solidFill>
                <a:srgbClr val="002060"/>
              </a:solidFill>
            </a:endParaRPr>
          </a:p>
          <a:p>
            <a:pPr marL="360363" indent="-360363">
              <a:buClr>
                <a:schemeClr val="accent6">
                  <a:lumMod val="50000"/>
                </a:schemeClr>
              </a:buClr>
              <a:buFont typeface="Wingdings 3" panose="05040102010807070707" pitchFamily="18" charset="2"/>
              <a:buChar char=""/>
            </a:pPr>
            <a:r>
              <a:rPr lang="en-US" sz="2200" dirty="0" smtClean="0">
                <a:solidFill>
                  <a:srgbClr val="002060"/>
                </a:solidFill>
              </a:rPr>
              <a:t>The </a:t>
            </a:r>
            <a:r>
              <a:rPr lang="en-US" sz="2200" dirty="0">
                <a:solidFill>
                  <a:srgbClr val="002060"/>
                </a:solidFill>
              </a:rPr>
              <a:t>report suggested that the decline of the high street was down to a number of factors, including retail business failures (caused by a number of factors) and changing shopping patterns.</a:t>
            </a:r>
          </a:p>
          <a:p>
            <a:pPr marL="360363" indent="-360363">
              <a:buClr>
                <a:schemeClr val="accent6">
                  <a:lumMod val="50000"/>
                </a:schemeClr>
              </a:buClr>
              <a:buFont typeface="Wingdings 3" panose="05040102010807070707" pitchFamily="18" charset="2"/>
              <a:buChar char=""/>
            </a:pPr>
            <a:r>
              <a:rPr lang="en-US" sz="2200" dirty="0">
                <a:solidFill>
                  <a:srgbClr val="002060"/>
                </a:solidFill>
              </a:rPr>
              <a:t>Jonathan De Mello, CBRE's head of retail consultancy stated that "the age of giant shopping centres and major regional shopping malls is having a significant impact on small towns and secondary shopping centres." It may not be possible to reverse this trend. </a:t>
            </a:r>
          </a:p>
        </p:txBody>
      </p:sp>
      <p:sp>
        <p:nvSpPr>
          <p:cNvPr id="6" name="Title 1"/>
          <p:cNvSpPr>
            <a:spLocks noGrp="1"/>
          </p:cNvSpPr>
          <p:nvPr>
            <p:ph type="title"/>
          </p:nvPr>
        </p:nvSpPr>
        <p:spPr>
          <a:xfrm>
            <a:off x="35496" y="72008"/>
            <a:ext cx="7704856" cy="548680"/>
          </a:xfrm>
        </p:spPr>
        <p:txBody>
          <a:bodyPr>
            <a:noAutofit/>
          </a:bodyPr>
          <a:lstStyle/>
          <a:p>
            <a:r>
              <a:rPr lang="en-GB" dirty="0" smtClean="0"/>
              <a:t>16.2 </a:t>
            </a:r>
            <a:r>
              <a:rPr lang="en-GB" dirty="0"/>
              <a:t>– </a:t>
            </a:r>
            <a:r>
              <a:rPr lang="en-GB" dirty="0" smtClean="0"/>
              <a:t>Location</a:t>
            </a:r>
            <a:endParaRPr lang="en-GB" dirty="0"/>
          </a:p>
        </p:txBody>
      </p:sp>
      <p:sp>
        <p:nvSpPr>
          <p:cNvPr id="5" name="Round Same Side Corner Rectangle 4">
            <a:hlinkClick r:id="" action="ppaction://noaction"/>
          </p:cNvPr>
          <p:cNvSpPr/>
          <p:nvPr/>
        </p:nvSpPr>
        <p:spPr>
          <a:xfrm>
            <a:off x="6876256" y="661070"/>
            <a:ext cx="648072"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84</a:t>
            </a:r>
            <a:endParaRPr lang="en-GB" sz="1100" b="1" dirty="0">
              <a:latin typeface="Arial" panose="020B0604020202020204" pitchFamily="34" charset="0"/>
              <a:cs typeface="Arial" panose="020B0604020202020204" pitchFamily="34" charset="0"/>
            </a:endParaRPr>
          </a:p>
        </p:txBody>
      </p:sp>
      <p:pic>
        <p:nvPicPr>
          <p:cNvPr id="99330" name="Picture 2" descr="Image result for depressed margate"/>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14322" b="5969"/>
          <a:stretch/>
        </p:blipFill>
        <p:spPr bwMode="auto">
          <a:xfrm>
            <a:off x="7020272" y="1124744"/>
            <a:ext cx="1800200" cy="1315821"/>
          </a:xfrm>
          <a:prstGeom prst="rect">
            <a:avLst/>
          </a:prstGeom>
          <a:noFill/>
          <a:extLst>
            <a:ext uri="{909E8E84-426E-40DD-AFC4-6F175D3DCCD1}">
              <a14:hiddenFill xmlns:a14="http://schemas.microsoft.com/office/drawing/2010/main">
                <a:solidFill>
                  <a:srgbClr val="FFFFFF"/>
                </a:solidFill>
              </a14:hiddenFill>
            </a:ext>
          </a:extLst>
        </p:spPr>
      </p:pic>
      <p:pic>
        <p:nvPicPr>
          <p:cNvPr id="99332" name="Picture 4" descr="Image result for depressed margat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20272" y="2708920"/>
            <a:ext cx="1800200" cy="1180932"/>
          </a:xfrm>
          <a:prstGeom prst="rect">
            <a:avLst/>
          </a:prstGeom>
          <a:noFill/>
          <a:extLst>
            <a:ext uri="{909E8E84-426E-40DD-AFC4-6F175D3DCCD1}">
              <a14:hiddenFill xmlns:a14="http://schemas.microsoft.com/office/drawing/2010/main">
                <a:solidFill>
                  <a:srgbClr val="FFFFFF"/>
                </a:solidFill>
              </a14:hiddenFill>
            </a:ext>
          </a:extLst>
        </p:spPr>
      </p:pic>
      <p:pic>
        <p:nvPicPr>
          <p:cNvPr id="99334" name="Picture 6" descr="Image result for rotherham"/>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8000" r="8000"/>
          <a:stretch/>
        </p:blipFill>
        <p:spPr bwMode="auto">
          <a:xfrm>
            <a:off x="7020272" y="4210642"/>
            <a:ext cx="1800200" cy="1071547"/>
          </a:xfrm>
          <a:prstGeom prst="rect">
            <a:avLst/>
          </a:prstGeom>
          <a:noFill/>
          <a:extLst>
            <a:ext uri="{909E8E84-426E-40DD-AFC4-6F175D3DCCD1}">
              <a14:hiddenFill xmlns:a14="http://schemas.microsoft.com/office/drawing/2010/main">
                <a:solidFill>
                  <a:srgbClr val="FFFFFF"/>
                </a:solidFill>
              </a14:hiddenFill>
            </a:ext>
          </a:extLst>
        </p:spPr>
      </p:pic>
      <p:pic>
        <p:nvPicPr>
          <p:cNvPr id="99336" name="Picture 8" descr="Image result for rotherham"/>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020272" y="5495249"/>
            <a:ext cx="1800200" cy="11021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7404751"/>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87688"/>
            <a:ext cx="6768752" cy="5493812"/>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1950" dirty="0">
                <a:solidFill>
                  <a:srgbClr val="002060"/>
                </a:solidFill>
              </a:rPr>
              <a:t>The survey found that only four of the UK's top 74 largest cities and towns were able to stem the tide of high street closures. The worse affected town centre was Margate with </a:t>
            </a:r>
            <a:r>
              <a:rPr lang="en-US" sz="1950" dirty="0" smtClean="0">
                <a:solidFill>
                  <a:srgbClr val="002060"/>
                </a:solidFill>
              </a:rPr>
              <a:t>37.4% </a:t>
            </a:r>
            <a:r>
              <a:rPr lang="en-US" sz="1950" dirty="0">
                <a:solidFill>
                  <a:srgbClr val="002060"/>
                </a:solidFill>
              </a:rPr>
              <a:t>of shops empty. In </a:t>
            </a:r>
            <a:r>
              <a:rPr lang="en-US" sz="1950" dirty="0" err="1">
                <a:solidFill>
                  <a:srgbClr val="002060"/>
                </a:solidFill>
              </a:rPr>
              <a:t>Rotherham</a:t>
            </a:r>
            <a:r>
              <a:rPr lang="en-US" sz="1950" dirty="0">
                <a:solidFill>
                  <a:srgbClr val="002060"/>
                </a:solidFill>
              </a:rPr>
              <a:t> there was a rise in boarded up units of </a:t>
            </a:r>
            <a:r>
              <a:rPr lang="en-US" sz="1950" dirty="0" smtClean="0">
                <a:solidFill>
                  <a:srgbClr val="002060"/>
                </a:solidFill>
              </a:rPr>
              <a:t>13.7% </a:t>
            </a:r>
            <a:r>
              <a:rPr lang="en-US" sz="1950" dirty="0">
                <a:solidFill>
                  <a:srgbClr val="002060"/>
                </a:solidFill>
              </a:rPr>
              <a:t>in only six months.</a:t>
            </a:r>
          </a:p>
          <a:p>
            <a:pPr marL="360363" indent="-360363">
              <a:buClr>
                <a:schemeClr val="accent6">
                  <a:lumMod val="50000"/>
                </a:schemeClr>
              </a:buClr>
              <a:buFont typeface="Wingdings 3" panose="05040102010807070707" pitchFamily="18" charset="2"/>
              <a:buChar char=""/>
            </a:pPr>
            <a:r>
              <a:rPr lang="en-US" sz="1950" dirty="0" smtClean="0">
                <a:solidFill>
                  <a:srgbClr val="002060"/>
                </a:solidFill>
              </a:rPr>
              <a:t>The growing North-South divide was evident with 90% of the 25 largest towns with the highest vacancy rates in the Midlands and North. The only positive news was in Manchester where the vacancy rate of 19% is not considered excessive for a large city and is holding up well.</a:t>
            </a:r>
          </a:p>
          <a:p>
            <a:pPr>
              <a:buClr>
                <a:schemeClr val="accent6">
                  <a:lumMod val="50000"/>
                </a:schemeClr>
              </a:buClr>
            </a:pPr>
            <a:r>
              <a:rPr lang="en-US" sz="1950" b="1" dirty="0" smtClean="0">
                <a:solidFill>
                  <a:srgbClr val="FF0000"/>
                </a:solidFill>
              </a:rPr>
              <a:t>Questions</a:t>
            </a:r>
            <a:endParaRPr lang="en-US" sz="1950" b="1" dirty="0">
              <a:solidFill>
                <a:srgbClr val="FF0000"/>
              </a:solidFill>
            </a:endParaRPr>
          </a:p>
          <a:p>
            <a:pPr marL="457200" indent="-457200">
              <a:buClr>
                <a:schemeClr val="accent6">
                  <a:lumMod val="50000"/>
                </a:schemeClr>
              </a:buClr>
              <a:buFont typeface="+mj-lt"/>
              <a:buAutoNum type="arabicPeriod"/>
            </a:pPr>
            <a:r>
              <a:rPr lang="en-US" sz="1950" dirty="0" smtClean="0">
                <a:solidFill>
                  <a:srgbClr val="FF0000"/>
                </a:solidFill>
              </a:rPr>
              <a:t>For </a:t>
            </a:r>
            <a:r>
              <a:rPr lang="en-US" sz="1950" dirty="0">
                <a:solidFill>
                  <a:srgbClr val="FF0000"/>
                </a:solidFill>
              </a:rPr>
              <a:t>three different types of retail outlet, explain why fewer businesses want to locate in high streets.</a:t>
            </a:r>
          </a:p>
          <a:p>
            <a:pPr marL="457200" indent="-457200">
              <a:buClr>
                <a:schemeClr val="accent6">
                  <a:lumMod val="50000"/>
                </a:schemeClr>
              </a:buClr>
              <a:buFont typeface="+mj-lt"/>
              <a:buAutoNum type="arabicPeriod"/>
            </a:pPr>
            <a:r>
              <a:rPr lang="en-US" sz="1950" dirty="0" smtClean="0">
                <a:solidFill>
                  <a:srgbClr val="FF0000"/>
                </a:solidFill>
              </a:rPr>
              <a:t>Given </a:t>
            </a:r>
            <a:r>
              <a:rPr lang="en-US" sz="1950" dirty="0">
                <a:solidFill>
                  <a:srgbClr val="FF0000"/>
                </a:solidFill>
              </a:rPr>
              <a:t>the increasing value of </a:t>
            </a:r>
            <a:r>
              <a:rPr lang="en-US" sz="1950" dirty="0" smtClean="0">
                <a:solidFill>
                  <a:srgbClr val="FF0000"/>
                </a:solidFill>
              </a:rPr>
              <a:t>on-line sales, </a:t>
            </a:r>
            <a:r>
              <a:rPr lang="en-US" sz="1950" dirty="0">
                <a:solidFill>
                  <a:srgbClr val="FF0000"/>
                </a:solidFill>
              </a:rPr>
              <a:t>to what extent is the location of business premises as important as it used to be? Or is it even more important?</a:t>
            </a:r>
          </a:p>
        </p:txBody>
      </p:sp>
      <p:sp>
        <p:nvSpPr>
          <p:cNvPr id="6" name="Title 1"/>
          <p:cNvSpPr>
            <a:spLocks noGrp="1"/>
          </p:cNvSpPr>
          <p:nvPr>
            <p:ph type="title"/>
          </p:nvPr>
        </p:nvSpPr>
        <p:spPr>
          <a:xfrm>
            <a:off x="35496" y="72008"/>
            <a:ext cx="7704856" cy="548680"/>
          </a:xfrm>
        </p:spPr>
        <p:txBody>
          <a:bodyPr>
            <a:noAutofit/>
          </a:bodyPr>
          <a:lstStyle/>
          <a:p>
            <a:r>
              <a:rPr lang="en-GB" dirty="0" smtClean="0"/>
              <a:t>16.2 </a:t>
            </a:r>
            <a:r>
              <a:rPr lang="en-GB" dirty="0"/>
              <a:t>– </a:t>
            </a:r>
            <a:r>
              <a:rPr lang="en-GB" dirty="0" smtClean="0"/>
              <a:t>Location</a:t>
            </a:r>
            <a:endParaRPr lang="en-GB" dirty="0"/>
          </a:p>
        </p:txBody>
      </p:sp>
      <p:sp>
        <p:nvSpPr>
          <p:cNvPr id="5" name="Round Same Side Corner Rectangle 4">
            <a:hlinkClick r:id="" action="ppaction://noaction"/>
          </p:cNvPr>
          <p:cNvSpPr/>
          <p:nvPr/>
        </p:nvSpPr>
        <p:spPr>
          <a:xfrm>
            <a:off x="6876256" y="661070"/>
            <a:ext cx="648072"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84</a:t>
            </a:r>
            <a:endParaRPr lang="en-GB" sz="1100" b="1" dirty="0">
              <a:latin typeface="Arial" panose="020B0604020202020204" pitchFamily="34" charset="0"/>
              <a:cs typeface="Arial" panose="020B0604020202020204" pitchFamily="34" charset="0"/>
            </a:endParaRPr>
          </a:p>
        </p:txBody>
      </p:sp>
      <p:pic>
        <p:nvPicPr>
          <p:cNvPr id="7" name="Picture 2" descr="Image result for depressed margate"/>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14322" b="5969"/>
          <a:stretch/>
        </p:blipFill>
        <p:spPr bwMode="auto">
          <a:xfrm>
            <a:off x="7020272" y="1124744"/>
            <a:ext cx="1800200" cy="131582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Image result for depressed margat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20272" y="2708920"/>
            <a:ext cx="1800200" cy="118093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descr="Image result for rotherham"/>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8000" r="8000"/>
          <a:stretch/>
        </p:blipFill>
        <p:spPr bwMode="auto">
          <a:xfrm>
            <a:off x="7020272" y="4210642"/>
            <a:ext cx="1800200" cy="1071547"/>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8" descr="Image result for rotherham"/>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020272" y="5495249"/>
            <a:ext cx="1800200" cy="11021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68021077"/>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87688"/>
            <a:ext cx="6768752" cy="5293757"/>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2600" dirty="0">
                <a:solidFill>
                  <a:srgbClr val="002060"/>
                </a:solidFill>
              </a:rPr>
              <a:t>Town and city councils rely on income from business rates. Local business people rely on income to keep them in the area; at the same time their own spending helps to contribute to the wealth of the area. </a:t>
            </a:r>
            <a:endParaRPr lang="en-US" sz="2600" dirty="0" smtClean="0">
              <a:solidFill>
                <a:srgbClr val="002060"/>
              </a:solidFill>
            </a:endParaRPr>
          </a:p>
          <a:p>
            <a:pPr marL="360363" indent="-360363">
              <a:buClr>
                <a:schemeClr val="accent6">
                  <a:lumMod val="50000"/>
                </a:schemeClr>
              </a:buClr>
              <a:buFont typeface="Wingdings 3" panose="05040102010807070707" pitchFamily="18" charset="2"/>
              <a:buChar char=""/>
            </a:pPr>
            <a:r>
              <a:rPr lang="en-US" sz="2600" dirty="0" smtClean="0">
                <a:solidFill>
                  <a:srgbClr val="002060"/>
                </a:solidFill>
              </a:rPr>
              <a:t>Some </a:t>
            </a:r>
            <a:r>
              <a:rPr lang="en-US" sz="2600" dirty="0">
                <a:solidFill>
                  <a:srgbClr val="002060"/>
                </a:solidFill>
              </a:rPr>
              <a:t>of the empty units could be converted into residential space but if an area is to be regenerated it has to be attractive enough for this to be </a:t>
            </a:r>
            <a:r>
              <a:rPr lang="en-US" sz="2600" dirty="0" smtClean="0">
                <a:solidFill>
                  <a:srgbClr val="002060"/>
                </a:solidFill>
              </a:rPr>
              <a:t>worthwhile.</a:t>
            </a:r>
          </a:p>
          <a:p>
            <a:pPr marL="360363" indent="-360363">
              <a:buClr>
                <a:schemeClr val="accent6">
                  <a:lumMod val="50000"/>
                </a:schemeClr>
              </a:buClr>
              <a:buFont typeface="Wingdings 3" panose="05040102010807070707" pitchFamily="18" charset="2"/>
              <a:buChar char=""/>
            </a:pPr>
            <a:r>
              <a:rPr lang="en-US" sz="2600" dirty="0" smtClean="0">
                <a:solidFill>
                  <a:srgbClr val="002060"/>
                </a:solidFill>
              </a:rPr>
              <a:t>When </a:t>
            </a:r>
            <a:r>
              <a:rPr lang="en-US" sz="2600" dirty="0">
                <a:solidFill>
                  <a:srgbClr val="002060"/>
                </a:solidFill>
              </a:rPr>
              <a:t>the economy recovers from the recession, it may be clear that traditional shopping centres can thrive - or not.</a:t>
            </a:r>
            <a:endParaRPr lang="en-US" sz="2600" dirty="0">
              <a:solidFill>
                <a:srgbClr val="FF0000"/>
              </a:solidFill>
            </a:endParaRPr>
          </a:p>
        </p:txBody>
      </p:sp>
      <p:sp>
        <p:nvSpPr>
          <p:cNvPr id="6" name="Title 1"/>
          <p:cNvSpPr>
            <a:spLocks noGrp="1"/>
          </p:cNvSpPr>
          <p:nvPr>
            <p:ph type="title"/>
          </p:nvPr>
        </p:nvSpPr>
        <p:spPr>
          <a:xfrm>
            <a:off x="35496" y="72008"/>
            <a:ext cx="7704856" cy="548680"/>
          </a:xfrm>
        </p:spPr>
        <p:txBody>
          <a:bodyPr>
            <a:noAutofit/>
          </a:bodyPr>
          <a:lstStyle/>
          <a:p>
            <a:r>
              <a:rPr lang="en-GB" dirty="0" smtClean="0"/>
              <a:t>16.2 </a:t>
            </a:r>
            <a:r>
              <a:rPr lang="en-GB" dirty="0"/>
              <a:t>– </a:t>
            </a:r>
            <a:r>
              <a:rPr lang="en-GB" dirty="0" smtClean="0"/>
              <a:t>Location</a:t>
            </a:r>
            <a:endParaRPr lang="en-GB" dirty="0"/>
          </a:p>
        </p:txBody>
      </p:sp>
      <p:sp>
        <p:nvSpPr>
          <p:cNvPr id="5" name="Round Same Side Corner Rectangle 4">
            <a:hlinkClick r:id="" action="ppaction://noaction"/>
          </p:cNvPr>
          <p:cNvSpPr/>
          <p:nvPr/>
        </p:nvSpPr>
        <p:spPr>
          <a:xfrm>
            <a:off x="6876256" y="661070"/>
            <a:ext cx="648072"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84</a:t>
            </a:r>
            <a:endParaRPr lang="en-GB" sz="1100" b="1" dirty="0">
              <a:latin typeface="Arial" panose="020B0604020202020204" pitchFamily="34" charset="0"/>
              <a:cs typeface="Arial" panose="020B0604020202020204" pitchFamily="34" charset="0"/>
            </a:endParaRPr>
          </a:p>
        </p:txBody>
      </p:sp>
      <p:pic>
        <p:nvPicPr>
          <p:cNvPr id="7" name="Picture 2" descr="Image result for depressed margate"/>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14322" b="5969"/>
          <a:stretch/>
        </p:blipFill>
        <p:spPr bwMode="auto">
          <a:xfrm>
            <a:off x="7020272" y="1124744"/>
            <a:ext cx="1800200" cy="131582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Image result for depressed margat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20272" y="2708920"/>
            <a:ext cx="1800200" cy="118093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descr="Image result for rotherham"/>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8000" r="8000"/>
          <a:stretch/>
        </p:blipFill>
        <p:spPr bwMode="auto">
          <a:xfrm>
            <a:off x="7020272" y="4210642"/>
            <a:ext cx="1800200" cy="1071547"/>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8" descr="Image result for rotherham"/>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020272" y="5495249"/>
            <a:ext cx="1800200" cy="11021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0662935"/>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700" b="1" dirty="0" smtClean="0"/>
              <a:t>1 – New Business Ideas - Expectations</a:t>
            </a:r>
          </a:p>
        </p:txBody>
      </p:sp>
      <p:sp>
        <p:nvSpPr>
          <p:cNvPr id="2" name="Rectangle 1"/>
          <p:cNvSpPr/>
          <p:nvPr/>
        </p:nvSpPr>
        <p:spPr>
          <a:xfrm>
            <a:off x="251520" y="1096426"/>
            <a:ext cx="8640960" cy="5355312"/>
          </a:xfrm>
          <a:prstGeom prst="rect">
            <a:avLst/>
          </a:prstGeom>
        </p:spPr>
        <p:txBody>
          <a:bodyPr wrap="square">
            <a:spAutoFit/>
          </a:bodyPr>
          <a:lstStyle/>
          <a:p>
            <a:pPr>
              <a:buClr>
                <a:schemeClr val="accent6">
                  <a:lumMod val="50000"/>
                </a:schemeClr>
              </a:buClr>
            </a:pPr>
            <a:r>
              <a:rPr lang="en-US" b="1" dirty="0"/>
              <a:t>What are examiners looking for</a:t>
            </a:r>
            <a:r>
              <a:rPr lang="en-US" b="1" dirty="0" smtClean="0"/>
              <a:t>?</a:t>
            </a:r>
            <a:endParaRPr lang="en-US" b="1" dirty="0"/>
          </a:p>
          <a:p>
            <a:pPr marL="457200" indent="-457200">
              <a:buClr>
                <a:schemeClr val="accent6">
                  <a:lumMod val="50000"/>
                </a:schemeClr>
              </a:buClr>
              <a:buFont typeface="Wingdings 3" panose="05040102010807070707" pitchFamily="18" charset="2"/>
              <a:buChar char=""/>
            </a:pPr>
            <a:r>
              <a:rPr lang="en-US" dirty="0"/>
              <a:t>Examiners use instructions to help you to decide the length and depth of your answer</a:t>
            </a:r>
            <a:r>
              <a:rPr lang="en-US" dirty="0" smtClean="0"/>
              <a:t>.</a:t>
            </a:r>
            <a:endParaRPr lang="en-US" dirty="0"/>
          </a:p>
          <a:p>
            <a:pPr>
              <a:buClr>
                <a:schemeClr val="accent6">
                  <a:lumMod val="50000"/>
                </a:schemeClr>
              </a:buClr>
            </a:pPr>
            <a:r>
              <a:rPr lang="en-US" b="1" dirty="0"/>
              <a:t>State, define, list, outline</a:t>
            </a:r>
          </a:p>
          <a:p>
            <a:pPr marL="457200" indent="-457200">
              <a:buClr>
                <a:schemeClr val="accent6">
                  <a:lumMod val="50000"/>
                </a:schemeClr>
              </a:buClr>
              <a:buFont typeface="Wingdings 3" panose="05040102010807070707" pitchFamily="18" charset="2"/>
              <a:buChar char=""/>
            </a:pPr>
            <a:r>
              <a:rPr lang="en-US" dirty="0"/>
              <a:t>These key words require short, concise answers, often recall of material that you have </a:t>
            </a:r>
            <a:r>
              <a:rPr lang="en-US" dirty="0" err="1"/>
              <a:t>memorised</a:t>
            </a:r>
            <a:r>
              <a:rPr lang="en-US" dirty="0" smtClean="0"/>
              <a:t>.</a:t>
            </a:r>
            <a:endParaRPr lang="en-US" dirty="0"/>
          </a:p>
          <a:p>
            <a:pPr>
              <a:buClr>
                <a:schemeClr val="accent6">
                  <a:lumMod val="50000"/>
                </a:schemeClr>
              </a:buClr>
            </a:pPr>
            <a:r>
              <a:rPr lang="en-US" b="1" dirty="0"/>
              <a:t>Explain, describe, discuss</a:t>
            </a:r>
          </a:p>
          <a:p>
            <a:pPr marL="457200" indent="-457200">
              <a:buClr>
                <a:schemeClr val="accent6">
                  <a:lumMod val="50000"/>
                </a:schemeClr>
              </a:buClr>
              <a:buFont typeface="Wingdings 3" panose="05040102010807070707" pitchFamily="18" charset="2"/>
              <a:buChar char=""/>
            </a:pPr>
            <a:r>
              <a:rPr lang="en-US" dirty="0"/>
              <a:t>Some reasoning or some reference to theory is needed, depending on the context.</a:t>
            </a:r>
          </a:p>
          <a:p>
            <a:pPr marL="457200" indent="-457200">
              <a:buClr>
                <a:schemeClr val="accent6">
                  <a:lumMod val="50000"/>
                </a:schemeClr>
              </a:buClr>
              <a:buFont typeface="Wingdings 3" panose="05040102010807070707" pitchFamily="18" charset="2"/>
              <a:buChar char=""/>
            </a:pPr>
            <a:r>
              <a:rPr lang="en-US" dirty="0"/>
              <a:t>Explaining and discussing require you to give a more detailed answer than when you are asked to ‘describe' something</a:t>
            </a:r>
            <a:r>
              <a:rPr lang="en-US" dirty="0" smtClean="0"/>
              <a:t>.</a:t>
            </a:r>
            <a:endParaRPr lang="en-US" dirty="0"/>
          </a:p>
          <a:p>
            <a:pPr>
              <a:buClr>
                <a:schemeClr val="accent6">
                  <a:lumMod val="50000"/>
                </a:schemeClr>
              </a:buClr>
            </a:pPr>
            <a:r>
              <a:rPr lang="en-US" b="1" dirty="0"/>
              <a:t>Apply</a:t>
            </a:r>
          </a:p>
          <a:p>
            <a:pPr marL="457200" indent="-457200">
              <a:buClr>
                <a:schemeClr val="accent6">
                  <a:lumMod val="50000"/>
                </a:schemeClr>
              </a:buClr>
              <a:buFont typeface="Wingdings 3" panose="05040102010807070707" pitchFamily="18" charset="2"/>
              <a:buChar char=""/>
            </a:pPr>
            <a:r>
              <a:rPr lang="en-US" dirty="0"/>
              <a:t>Here, you must make sure that you relate your answer to the given situation (this is always good practice in Business Studies exams</a:t>
            </a:r>
            <a:r>
              <a:rPr lang="en-US" dirty="0" smtClean="0"/>
              <a:t>).</a:t>
            </a:r>
            <a:endParaRPr lang="en-US" dirty="0"/>
          </a:p>
          <a:p>
            <a:pPr>
              <a:buClr>
                <a:schemeClr val="accent6">
                  <a:lumMod val="50000"/>
                </a:schemeClr>
              </a:buClr>
            </a:pPr>
            <a:r>
              <a:rPr lang="en-US" b="1" dirty="0"/>
              <a:t>Evaluate</a:t>
            </a:r>
          </a:p>
          <a:p>
            <a:pPr marL="457200" indent="-457200">
              <a:buClr>
                <a:schemeClr val="accent6">
                  <a:lumMod val="50000"/>
                </a:schemeClr>
              </a:buClr>
              <a:buFont typeface="Wingdings 3" panose="05040102010807070707" pitchFamily="18" charset="2"/>
              <a:buChar char=""/>
            </a:pPr>
            <a:r>
              <a:rPr lang="en-US" dirty="0"/>
              <a:t>You are required to provide full and detailed arguments, often ‘for' and ‘against', to show your depth of understanding</a:t>
            </a:r>
            <a:r>
              <a:rPr lang="en-US" dirty="0" smtClean="0"/>
              <a:t>.</a:t>
            </a:r>
            <a:endParaRPr lang="en-US" dirty="0"/>
          </a:p>
          <a:p>
            <a:pPr>
              <a:buClr>
                <a:schemeClr val="accent6">
                  <a:lumMod val="50000"/>
                </a:schemeClr>
              </a:buClr>
            </a:pPr>
            <a:r>
              <a:rPr lang="en-US" b="1" dirty="0"/>
              <a:t>Calculate</a:t>
            </a:r>
          </a:p>
          <a:p>
            <a:pPr marL="457200" indent="-457200">
              <a:buClr>
                <a:schemeClr val="accent6">
                  <a:lumMod val="50000"/>
                </a:schemeClr>
              </a:buClr>
              <a:buFont typeface="Wingdings 3" panose="05040102010807070707" pitchFamily="18" charset="2"/>
              <a:buChar char=""/>
            </a:pPr>
            <a:r>
              <a:rPr lang="en-US" dirty="0"/>
              <a:t>A numerical answer is required here</a:t>
            </a:r>
            <a:r>
              <a:rPr lang="en-US" dirty="0" smtClean="0"/>
              <a:t>.</a:t>
            </a:r>
            <a:endParaRPr lang="en-US" dirty="0"/>
          </a:p>
        </p:txBody>
      </p:sp>
    </p:spTree>
    <p:extLst>
      <p:ext uri="{BB962C8B-B14F-4D97-AF65-F5344CB8AC3E}">
        <p14:creationId xmlns:p14="http://schemas.microsoft.com/office/powerpoint/2010/main" val="2294758787"/>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87688"/>
            <a:ext cx="8640960" cy="5632311"/>
          </a:xfrm>
          <a:prstGeom prst="rect">
            <a:avLst/>
          </a:prstGeom>
        </p:spPr>
        <p:txBody>
          <a:bodyPr wrap="square">
            <a:spAutoFit/>
          </a:bodyPr>
          <a:lstStyle/>
          <a:p>
            <a:pPr>
              <a:buClr>
                <a:schemeClr val="accent6">
                  <a:lumMod val="50000"/>
                </a:schemeClr>
              </a:buClr>
            </a:pPr>
            <a:r>
              <a:rPr lang="en-US" sz="2000" b="1" dirty="0">
                <a:solidFill>
                  <a:srgbClr val="002060"/>
                </a:solidFill>
              </a:rPr>
              <a:t>Night life</a:t>
            </a:r>
          </a:p>
          <a:p>
            <a:pPr marL="360363" indent="-360363">
              <a:buClr>
                <a:schemeClr val="accent6">
                  <a:lumMod val="50000"/>
                </a:schemeClr>
              </a:buClr>
              <a:buFont typeface="Wingdings 3" panose="05040102010807070707" pitchFamily="18" charset="2"/>
              <a:buChar char=""/>
            </a:pPr>
            <a:r>
              <a:rPr lang="en-US" sz="2000" dirty="0">
                <a:solidFill>
                  <a:srgbClr val="002060"/>
                </a:solidFill>
              </a:rPr>
              <a:t>The number of bar, pub and nightclub businesses going bust rose by almost a tenth during the second quarter of 2011, compared with the first quarter. Despite a boost from the Royal Wedding, consumer confidence remained weak, curbing consumer spending on entertainment. </a:t>
            </a:r>
            <a:endParaRPr lang="en-US" sz="2000" dirty="0" smtClean="0">
              <a:solidFill>
                <a:srgbClr val="002060"/>
              </a:solidFill>
            </a:endParaRPr>
          </a:p>
          <a:p>
            <a:pPr marL="360363" indent="-360363">
              <a:buClr>
                <a:schemeClr val="accent6">
                  <a:lumMod val="50000"/>
                </a:schemeClr>
              </a:buClr>
              <a:buFont typeface="Wingdings 3" panose="05040102010807070707" pitchFamily="18" charset="2"/>
              <a:buChar char=""/>
            </a:pPr>
            <a:r>
              <a:rPr lang="en-US" sz="2000" dirty="0" smtClean="0">
                <a:solidFill>
                  <a:srgbClr val="002060"/>
                </a:solidFill>
              </a:rPr>
              <a:t>Disposable </a:t>
            </a:r>
            <a:r>
              <a:rPr lang="en-US" sz="2000" dirty="0">
                <a:solidFill>
                  <a:srgbClr val="002060"/>
                </a:solidFill>
              </a:rPr>
              <a:t>incomes have fallen in real terms and uncertainty over job security means people are keeping their purse strings tight, according to Anthony Cork, a partner at the accountancy firm Wilkins Kennedy. He also added that the rise in alcohol duty announced in the Budget had eaten into profit margins.</a:t>
            </a:r>
          </a:p>
          <a:p>
            <a:pPr marL="360363" indent="-360363">
              <a:buClr>
                <a:schemeClr val="accent6">
                  <a:lumMod val="50000"/>
                </a:schemeClr>
              </a:buClr>
              <a:buFont typeface="Wingdings 3" panose="05040102010807070707" pitchFamily="18" charset="2"/>
              <a:buChar char=""/>
            </a:pPr>
            <a:r>
              <a:rPr lang="en-US" sz="2000" dirty="0">
                <a:solidFill>
                  <a:srgbClr val="002060"/>
                </a:solidFill>
              </a:rPr>
              <a:t>Many pub landlords are tied to tenancy agreements that determine the prices they can charge. Add to this the availability of relatively cheap alcohol in supermarkets, the ban on smoking in bars and pubs, and perhaps it is not surprising that trade is falling and insolvencies rising.</a:t>
            </a:r>
          </a:p>
          <a:p>
            <a:pPr>
              <a:buClr>
                <a:schemeClr val="accent6">
                  <a:lumMod val="50000"/>
                </a:schemeClr>
              </a:buClr>
            </a:pPr>
            <a:r>
              <a:rPr lang="en-US" sz="2000" b="1" dirty="0">
                <a:solidFill>
                  <a:srgbClr val="FF0000"/>
                </a:solidFill>
              </a:rPr>
              <a:t>Question</a:t>
            </a:r>
          </a:p>
          <a:p>
            <a:pPr marL="360363" indent="-360363">
              <a:buClr>
                <a:schemeClr val="accent6">
                  <a:lumMod val="50000"/>
                </a:schemeClr>
              </a:buClr>
              <a:buFont typeface="Wingdings 3" panose="05040102010807070707" pitchFamily="18" charset="2"/>
              <a:buChar char=""/>
            </a:pPr>
            <a:r>
              <a:rPr lang="en-US" sz="2000" dirty="0">
                <a:solidFill>
                  <a:srgbClr val="FF0000"/>
                </a:solidFill>
              </a:rPr>
              <a:t>Have the pub, entertainment and leisure industries been unlucky to see so many closures, or are they the architects of their own downfall?</a:t>
            </a:r>
          </a:p>
        </p:txBody>
      </p:sp>
      <p:sp>
        <p:nvSpPr>
          <p:cNvPr id="6" name="Title 1"/>
          <p:cNvSpPr>
            <a:spLocks noGrp="1"/>
          </p:cNvSpPr>
          <p:nvPr>
            <p:ph type="title"/>
          </p:nvPr>
        </p:nvSpPr>
        <p:spPr>
          <a:xfrm>
            <a:off x="35496" y="72008"/>
            <a:ext cx="7704856" cy="548680"/>
          </a:xfrm>
        </p:spPr>
        <p:txBody>
          <a:bodyPr>
            <a:noAutofit/>
          </a:bodyPr>
          <a:lstStyle/>
          <a:p>
            <a:r>
              <a:rPr lang="en-GB" sz="4000" dirty="0" smtClean="0"/>
              <a:t>16.3 </a:t>
            </a:r>
            <a:r>
              <a:rPr lang="en-GB" sz="4000" dirty="0"/>
              <a:t>– </a:t>
            </a:r>
            <a:r>
              <a:rPr lang="en-GB" sz="4000" dirty="0" smtClean="0"/>
              <a:t>Changing Market Conditions</a:t>
            </a:r>
            <a:endParaRPr lang="en-GB" sz="4000" dirty="0"/>
          </a:p>
        </p:txBody>
      </p:sp>
      <p:sp>
        <p:nvSpPr>
          <p:cNvPr id="5" name="Round Same Side Corner Rectangle 4">
            <a:hlinkClick r:id="" action="ppaction://noaction"/>
          </p:cNvPr>
          <p:cNvSpPr/>
          <p:nvPr/>
        </p:nvSpPr>
        <p:spPr>
          <a:xfrm>
            <a:off x="6876256" y="661070"/>
            <a:ext cx="648072"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84</a:t>
            </a:r>
            <a:endParaRPr lang="en-GB" sz="11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605548"/>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87688"/>
            <a:ext cx="8640960" cy="5755422"/>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2300" dirty="0"/>
              <a:t>Supermarkets' ability to buy in bulk and cut prices has affected the profitability of pubs and other outlets for alcohol. These changes in </a:t>
            </a:r>
            <a:r>
              <a:rPr lang="en-US" sz="2300" b="1" dirty="0"/>
              <a:t>market conditions </a:t>
            </a:r>
            <a:r>
              <a:rPr lang="en-US" sz="2300" dirty="0"/>
              <a:t>affect all firms, particularly those in the retail sector, and particularly, the independent sector</a:t>
            </a:r>
            <a:r>
              <a:rPr lang="en-US" sz="2300" dirty="0" smtClean="0"/>
              <a:t>.</a:t>
            </a:r>
          </a:p>
          <a:p>
            <a:pPr marL="360363" indent="-360363">
              <a:buClr>
                <a:schemeClr val="accent6">
                  <a:lumMod val="50000"/>
                </a:schemeClr>
              </a:buClr>
              <a:buFont typeface="Wingdings 3" panose="05040102010807070707" pitchFamily="18" charset="2"/>
              <a:buChar char=""/>
            </a:pPr>
            <a:endParaRPr lang="en-US" sz="2000" dirty="0"/>
          </a:p>
          <a:p>
            <a:pPr marL="360363" indent="-360363">
              <a:buClr>
                <a:schemeClr val="accent6">
                  <a:lumMod val="50000"/>
                </a:schemeClr>
              </a:buClr>
              <a:buFont typeface="Wingdings 3" panose="05040102010807070707" pitchFamily="18" charset="2"/>
              <a:buChar char=""/>
            </a:pPr>
            <a:endParaRPr lang="en-US" sz="2300" dirty="0" smtClean="0"/>
          </a:p>
          <a:p>
            <a:pPr marL="360363" indent="-360363">
              <a:buClr>
                <a:schemeClr val="accent6">
                  <a:lumMod val="50000"/>
                </a:schemeClr>
              </a:buClr>
              <a:buFont typeface="Wingdings 3" panose="05040102010807070707" pitchFamily="18" charset="2"/>
              <a:buChar char=""/>
            </a:pPr>
            <a:endParaRPr lang="en-US" sz="2300" dirty="0"/>
          </a:p>
          <a:p>
            <a:pPr marL="360363" indent="-360363">
              <a:buClr>
                <a:schemeClr val="accent6">
                  <a:lumMod val="50000"/>
                </a:schemeClr>
              </a:buClr>
              <a:buFont typeface="Wingdings 3" panose="05040102010807070707" pitchFamily="18" charset="2"/>
              <a:buChar char=""/>
            </a:pPr>
            <a:endParaRPr lang="en-US" sz="2300" dirty="0" smtClean="0"/>
          </a:p>
          <a:p>
            <a:pPr marL="360363" indent="-360363">
              <a:buClr>
                <a:schemeClr val="accent6">
                  <a:lumMod val="50000"/>
                </a:schemeClr>
              </a:buClr>
              <a:buFont typeface="Wingdings 3" panose="05040102010807070707" pitchFamily="18" charset="2"/>
              <a:buChar char=""/>
            </a:pPr>
            <a:endParaRPr lang="en-US" sz="2300" dirty="0"/>
          </a:p>
          <a:p>
            <a:pPr marL="360363" indent="-360363">
              <a:buClr>
                <a:schemeClr val="accent6">
                  <a:lumMod val="50000"/>
                </a:schemeClr>
              </a:buClr>
              <a:buFont typeface="Wingdings 3" panose="05040102010807070707" pitchFamily="18" charset="2"/>
              <a:buChar char=""/>
            </a:pPr>
            <a:r>
              <a:rPr lang="en-US" sz="2300" dirty="0"/>
              <a:t>Large shopping malls have little room for small independent businesses which cannot compete on price and cannot pay the high rents. Even some of the larger companies fail to survive: either their range of products or their quality fails to bring in enough customers to justify the prominent location. TJ Hughes is a recent example of this. </a:t>
            </a:r>
            <a:endParaRPr lang="en-US" sz="2300" dirty="0" smtClean="0"/>
          </a:p>
        </p:txBody>
      </p:sp>
      <p:sp>
        <p:nvSpPr>
          <p:cNvPr id="6" name="Title 1"/>
          <p:cNvSpPr>
            <a:spLocks noGrp="1"/>
          </p:cNvSpPr>
          <p:nvPr>
            <p:ph type="title"/>
          </p:nvPr>
        </p:nvSpPr>
        <p:spPr>
          <a:xfrm>
            <a:off x="35496" y="72008"/>
            <a:ext cx="7704856" cy="548680"/>
          </a:xfrm>
        </p:spPr>
        <p:txBody>
          <a:bodyPr>
            <a:noAutofit/>
          </a:bodyPr>
          <a:lstStyle/>
          <a:p>
            <a:r>
              <a:rPr lang="en-GB" sz="4000" dirty="0" smtClean="0"/>
              <a:t>16.3 </a:t>
            </a:r>
            <a:r>
              <a:rPr lang="en-GB" sz="4000" dirty="0"/>
              <a:t>– </a:t>
            </a:r>
            <a:r>
              <a:rPr lang="en-GB" sz="4000" dirty="0" smtClean="0"/>
              <a:t>Changing Market Conditions</a:t>
            </a:r>
            <a:endParaRPr lang="en-GB" sz="4000" dirty="0"/>
          </a:p>
        </p:txBody>
      </p:sp>
      <p:sp>
        <p:nvSpPr>
          <p:cNvPr id="5" name="Round Same Side Corner Rectangle 4">
            <a:hlinkClick r:id="" action="ppaction://noaction"/>
          </p:cNvPr>
          <p:cNvSpPr/>
          <p:nvPr/>
        </p:nvSpPr>
        <p:spPr>
          <a:xfrm>
            <a:off x="6876256" y="661070"/>
            <a:ext cx="648072"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85</a:t>
            </a:r>
            <a:endParaRPr lang="en-GB" sz="1100" b="1" dirty="0">
              <a:latin typeface="Arial" panose="020B0604020202020204" pitchFamily="34" charset="0"/>
              <a:cs typeface="Arial" panose="020B0604020202020204" pitchFamily="34" charset="0"/>
            </a:endParaRPr>
          </a:p>
        </p:txBody>
      </p:sp>
      <p:sp>
        <p:nvSpPr>
          <p:cNvPr id="7" name="Rectangle 6"/>
          <p:cNvSpPr/>
          <p:nvPr/>
        </p:nvSpPr>
        <p:spPr>
          <a:xfrm>
            <a:off x="292169" y="3011468"/>
            <a:ext cx="8559661" cy="1569660"/>
          </a:xfrm>
          <a:prstGeom prst="rect">
            <a:avLst/>
          </a:prstGeom>
          <a:solidFill>
            <a:schemeClr val="accent6">
              <a:lumMod val="60000"/>
              <a:lumOff val="40000"/>
            </a:schemeClr>
          </a:solidFill>
          <a:ln w="57150">
            <a:solidFill>
              <a:srgbClr val="002060"/>
            </a:solidFill>
          </a:ln>
        </p:spPr>
        <p:txBody>
          <a:bodyPr wrap="square">
            <a:spAutoFit/>
          </a:bodyPr>
          <a:lstStyle/>
          <a:p>
            <a:pPr>
              <a:buClr>
                <a:schemeClr val="accent6">
                  <a:lumMod val="50000"/>
                </a:schemeClr>
              </a:buClr>
            </a:pPr>
            <a:r>
              <a:rPr lang="en-US" sz="2400" b="1" dirty="0"/>
              <a:t>Market conditions </a:t>
            </a:r>
            <a:r>
              <a:rPr lang="en-US" sz="2400" dirty="0"/>
              <a:t>refer to the characteristics of a market such as the number of competitors, the level of competition, the market's growth rate, the pace of innovation and the level of demand for the product.</a:t>
            </a:r>
          </a:p>
        </p:txBody>
      </p:sp>
    </p:spTree>
    <p:extLst>
      <p:ext uri="{BB962C8B-B14F-4D97-AF65-F5344CB8AC3E}">
        <p14:creationId xmlns:p14="http://schemas.microsoft.com/office/powerpoint/2010/main" val="1406421937"/>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87688"/>
            <a:ext cx="8640960" cy="5401479"/>
          </a:xfrm>
          <a:prstGeom prst="rect">
            <a:avLst/>
          </a:prstGeom>
        </p:spPr>
        <p:txBody>
          <a:bodyPr wrap="square">
            <a:spAutoFit/>
          </a:bodyPr>
          <a:lstStyle/>
          <a:p>
            <a:pPr marL="449263" indent="-449263">
              <a:buClr>
                <a:schemeClr val="accent6">
                  <a:lumMod val="50000"/>
                </a:schemeClr>
              </a:buClr>
              <a:buFont typeface="Wingdings 3" panose="05040102010807070707" pitchFamily="18" charset="2"/>
              <a:buChar char=""/>
            </a:pPr>
            <a:r>
              <a:rPr lang="en-US" sz="2300" dirty="0" smtClean="0"/>
              <a:t>This </a:t>
            </a:r>
            <a:r>
              <a:rPr lang="en-US" sz="2300" dirty="0"/>
              <a:t>does not mean that there isn't a place for large businesses at the cheaper end of the market. Despite criticism regarding the sourcing of their products, Primark has established a strong presence in the market</a:t>
            </a:r>
            <a:r>
              <a:rPr lang="en-US" sz="2300" dirty="0" smtClean="0"/>
              <a:t>.</a:t>
            </a:r>
          </a:p>
          <a:p>
            <a:pPr marL="449263" indent="-449263">
              <a:buClr>
                <a:schemeClr val="accent6">
                  <a:lumMod val="50000"/>
                </a:schemeClr>
              </a:buClr>
              <a:buFont typeface="Wingdings 3" panose="05040102010807070707" pitchFamily="18" charset="2"/>
              <a:buChar char=""/>
            </a:pPr>
            <a:r>
              <a:rPr lang="en-US" sz="2300" dirty="0"/>
              <a:t>Some businesses have the wrong product for the times and there will always be winners and losers in any market place.</a:t>
            </a:r>
          </a:p>
          <a:p>
            <a:pPr marL="801688" indent="-352425">
              <a:buClr>
                <a:schemeClr val="accent6">
                  <a:lumMod val="50000"/>
                </a:schemeClr>
              </a:buClr>
              <a:buFont typeface="Arial" panose="020B0604020202020204" pitchFamily="34" charset="0"/>
              <a:buChar char="•"/>
            </a:pPr>
            <a:r>
              <a:rPr lang="en-US" sz="2300" dirty="0" smtClean="0"/>
              <a:t>Changes </a:t>
            </a:r>
            <a:r>
              <a:rPr lang="en-US" sz="2300" dirty="0"/>
              <a:t>in customer preferences can reduce sales dramatically.</a:t>
            </a:r>
          </a:p>
          <a:p>
            <a:pPr marL="801688" indent="-352425">
              <a:buClr>
                <a:schemeClr val="accent6">
                  <a:lumMod val="50000"/>
                </a:schemeClr>
              </a:buClr>
              <a:buFont typeface="Arial" panose="020B0604020202020204" pitchFamily="34" charset="0"/>
              <a:buChar char="•"/>
            </a:pPr>
            <a:r>
              <a:rPr lang="en-US" sz="2300" dirty="0" smtClean="0"/>
              <a:t>Some </a:t>
            </a:r>
            <a:r>
              <a:rPr lang="en-US" sz="2300" dirty="0"/>
              <a:t>businesses will be unable to compete when more efficient and better managed businesses enter the market and sell for less.</a:t>
            </a:r>
          </a:p>
          <a:p>
            <a:pPr marL="801688" indent="-352425">
              <a:buClr>
                <a:schemeClr val="accent6">
                  <a:lumMod val="50000"/>
                </a:schemeClr>
              </a:buClr>
              <a:buFont typeface="Arial" panose="020B0604020202020204" pitchFamily="34" charset="0"/>
              <a:buChar char="•"/>
            </a:pPr>
            <a:r>
              <a:rPr lang="en-US" sz="2300" dirty="0" smtClean="0"/>
              <a:t>New </a:t>
            </a:r>
            <a:r>
              <a:rPr lang="en-US" sz="2300" dirty="0"/>
              <a:t>technologies change markets too - making some products obsolete.</a:t>
            </a:r>
          </a:p>
          <a:p>
            <a:pPr marL="801688" indent="-352425">
              <a:buClr>
                <a:schemeClr val="accent6">
                  <a:lumMod val="50000"/>
                </a:schemeClr>
              </a:buClr>
              <a:buFont typeface="Arial" panose="020B0604020202020204" pitchFamily="34" charset="0"/>
              <a:buChar char="•"/>
            </a:pPr>
            <a:r>
              <a:rPr lang="en-US" sz="2300" dirty="0" smtClean="0"/>
              <a:t>Lack </a:t>
            </a:r>
            <a:r>
              <a:rPr lang="en-US" sz="2300" dirty="0"/>
              <a:t>of customer demand in a recession, caused by falling or stagnating incomes, is a very significant cause of </a:t>
            </a:r>
            <a:r>
              <a:rPr lang="en-US" sz="2300" dirty="0" smtClean="0"/>
              <a:t>failure</a:t>
            </a:r>
            <a:r>
              <a:rPr lang="en-US" sz="2300" dirty="0"/>
              <a:t>.</a:t>
            </a:r>
          </a:p>
        </p:txBody>
      </p:sp>
      <p:sp>
        <p:nvSpPr>
          <p:cNvPr id="6" name="Title 1"/>
          <p:cNvSpPr>
            <a:spLocks noGrp="1"/>
          </p:cNvSpPr>
          <p:nvPr>
            <p:ph type="title"/>
          </p:nvPr>
        </p:nvSpPr>
        <p:spPr>
          <a:xfrm>
            <a:off x="35496" y="72008"/>
            <a:ext cx="7704856" cy="548680"/>
          </a:xfrm>
        </p:spPr>
        <p:txBody>
          <a:bodyPr>
            <a:noAutofit/>
          </a:bodyPr>
          <a:lstStyle/>
          <a:p>
            <a:r>
              <a:rPr lang="en-GB" sz="4000" dirty="0" smtClean="0"/>
              <a:t>16.3 </a:t>
            </a:r>
            <a:r>
              <a:rPr lang="en-GB" sz="4000" dirty="0"/>
              <a:t>– </a:t>
            </a:r>
            <a:r>
              <a:rPr lang="en-GB" sz="4000" dirty="0" smtClean="0"/>
              <a:t>Changing Market Conditions</a:t>
            </a:r>
            <a:endParaRPr lang="en-GB" sz="4000" dirty="0"/>
          </a:p>
        </p:txBody>
      </p:sp>
      <p:sp>
        <p:nvSpPr>
          <p:cNvPr id="5" name="Round Same Side Corner Rectangle 4">
            <a:hlinkClick r:id="" action="ppaction://noaction"/>
          </p:cNvPr>
          <p:cNvSpPr/>
          <p:nvPr/>
        </p:nvSpPr>
        <p:spPr>
          <a:xfrm>
            <a:off x="6876256" y="661070"/>
            <a:ext cx="648072"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85</a:t>
            </a:r>
            <a:endParaRPr lang="en-GB" sz="11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23836973"/>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87688"/>
            <a:ext cx="8640960" cy="5403018"/>
          </a:xfrm>
          <a:prstGeom prst="rect">
            <a:avLst/>
          </a:prstGeom>
        </p:spPr>
        <p:txBody>
          <a:bodyPr wrap="square">
            <a:spAutoFit/>
          </a:bodyPr>
          <a:lstStyle/>
          <a:p>
            <a:pPr marL="449263" indent="-449263">
              <a:buClr>
                <a:schemeClr val="accent6">
                  <a:lumMod val="50000"/>
                </a:schemeClr>
              </a:buClr>
              <a:buFont typeface="Wingdings 3" panose="05040102010807070707" pitchFamily="18" charset="2"/>
              <a:buChar char=""/>
            </a:pPr>
            <a:r>
              <a:rPr lang="en-US" sz="2050" dirty="0"/>
              <a:t>Many of the reasons for difficulty in competing have links with aspects of market change. A dynamic business can on its own change the market - think of Dyson and its impact on Hoover and the other manufacturers of vacuum cleaners. But one aspect of market change affects most businesses: recession and reduced spending power have a massive impact. The data from </a:t>
            </a:r>
            <a:r>
              <a:rPr lang="en-US" sz="2050" dirty="0" smtClean="0"/>
              <a:t>ONS </a:t>
            </a:r>
            <a:r>
              <a:rPr lang="en-US" sz="2050" dirty="0"/>
              <a:t>on business closures shows this. For every business that actually fails there will be many others that report reduced profits.</a:t>
            </a:r>
          </a:p>
          <a:p>
            <a:pPr marL="449263" indent="-449263">
              <a:buClr>
                <a:schemeClr val="accent6">
                  <a:lumMod val="50000"/>
                </a:schemeClr>
              </a:buClr>
              <a:buFont typeface="Wingdings 3" panose="05040102010807070707" pitchFamily="18" charset="2"/>
              <a:buChar char=""/>
            </a:pPr>
            <a:r>
              <a:rPr lang="en-US" sz="2050" dirty="0"/>
              <a:t>Some businesses - Domino's Pizza is one - actually flourish during a recession. Their pizzas are attractive to customers who would in better times have eaten out or bought more expensive takeaways. This may account for some of Primark's success: profits may fall in a recovery. But far more businesses are likely to experience difficult trading conditions.</a:t>
            </a:r>
          </a:p>
          <a:p>
            <a:pPr marL="449263" indent="-449263">
              <a:buClr>
                <a:schemeClr val="accent6">
                  <a:lumMod val="50000"/>
                </a:schemeClr>
              </a:buClr>
              <a:buFont typeface="Wingdings 3" panose="05040102010807070707" pitchFamily="18" charset="2"/>
              <a:buChar char=""/>
            </a:pPr>
            <a:r>
              <a:rPr lang="en-US" sz="2050" dirty="0"/>
              <a:t>In Chapter </a:t>
            </a:r>
            <a:r>
              <a:rPr lang="en-US" sz="2050" dirty="0" smtClean="0"/>
              <a:t>7, there </a:t>
            </a:r>
            <a:r>
              <a:rPr lang="en-US" sz="2050" dirty="0"/>
              <a:t>is a brief overview of the state of the British economy since 2008, and the effect of that on sectors of industry. Businesses faced massive market change.</a:t>
            </a:r>
          </a:p>
        </p:txBody>
      </p:sp>
      <p:sp>
        <p:nvSpPr>
          <p:cNvPr id="6" name="Title 1"/>
          <p:cNvSpPr>
            <a:spLocks noGrp="1"/>
          </p:cNvSpPr>
          <p:nvPr>
            <p:ph type="title"/>
          </p:nvPr>
        </p:nvSpPr>
        <p:spPr>
          <a:xfrm>
            <a:off x="35496" y="72008"/>
            <a:ext cx="7704856" cy="548680"/>
          </a:xfrm>
        </p:spPr>
        <p:txBody>
          <a:bodyPr>
            <a:noAutofit/>
          </a:bodyPr>
          <a:lstStyle/>
          <a:p>
            <a:r>
              <a:rPr lang="en-GB" sz="4000" dirty="0" smtClean="0"/>
              <a:t>16.3 </a:t>
            </a:r>
            <a:r>
              <a:rPr lang="en-GB" sz="4000" dirty="0"/>
              <a:t>– </a:t>
            </a:r>
            <a:r>
              <a:rPr lang="en-GB" sz="4000" dirty="0" smtClean="0"/>
              <a:t>Changing Market Conditions</a:t>
            </a:r>
            <a:endParaRPr lang="en-GB" sz="4000" dirty="0"/>
          </a:p>
        </p:txBody>
      </p:sp>
      <p:sp>
        <p:nvSpPr>
          <p:cNvPr id="5" name="Round Same Side Corner Rectangle 4">
            <a:hlinkClick r:id="" action="ppaction://noaction"/>
          </p:cNvPr>
          <p:cNvSpPr/>
          <p:nvPr/>
        </p:nvSpPr>
        <p:spPr>
          <a:xfrm>
            <a:off x="6876256" y="661070"/>
            <a:ext cx="648072"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85</a:t>
            </a:r>
            <a:endParaRPr lang="en-GB" sz="11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26363926"/>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87688"/>
            <a:ext cx="8640960" cy="5647700"/>
          </a:xfrm>
          <a:prstGeom prst="rect">
            <a:avLst/>
          </a:prstGeom>
        </p:spPr>
        <p:txBody>
          <a:bodyPr wrap="square">
            <a:spAutoFit/>
          </a:bodyPr>
          <a:lstStyle/>
          <a:p>
            <a:pPr marL="449263" indent="-449263">
              <a:buClr>
                <a:schemeClr val="accent6">
                  <a:lumMod val="50000"/>
                </a:schemeClr>
              </a:buClr>
              <a:buFont typeface="Wingdings 3" panose="05040102010807070707" pitchFamily="18" charset="2"/>
              <a:buChar char=""/>
            </a:pPr>
            <a:r>
              <a:rPr lang="en-US" sz="1900" dirty="0">
                <a:solidFill>
                  <a:srgbClr val="002060"/>
                </a:solidFill>
              </a:rPr>
              <a:t>Data on business closures is a key indicator of the state of the economy. The table compares sector performance in 2007, when the recession had not yet affected many businesses, and 2011, when most were facing difficulties</a:t>
            </a:r>
            <a:r>
              <a:rPr lang="en-US" sz="1900" dirty="0" smtClean="0">
                <a:solidFill>
                  <a:srgbClr val="002060"/>
                </a:solidFill>
              </a:rPr>
              <a:t>.</a:t>
            </a:r>
          </a:p>
          <a:p>
            <a:pPr marL="449263" indent="-449263">
              <a:buClr>
                <a:schemeClr val="accent6">
                  <a:lumMod val="50000"/>
                </a:schemeClr>
              </a:buClr>
              <a:buFont typeface="Wingdings 3" panose="05040102010807070707" pitchFamily="18" charset="2"/>
              <a:buChar char=""/>
            </a:pPr>
            <a:endParaRPr lang="en-US" sz="1900" dirty="0">
              <a:solidFill>
                <a:srgbClr val="002060"/>
              </a:solidFill>
            </a:endParaRPr>
          </a:p>
          <a:p>
            <a:pPr marL="449263" indent="-449263">
              <a:buClr>
                <a:schemeClr val="accent6">
                  <a:lumMod val="50000"/>
                </a:schemeClr>
              </a:buClr>
              <a:buFont typeface="Wingdings 3" panose="05040102010807070707" pitchFamily="18" charset="2"/>
              <a:buChar char=""/>
            </a:pPr>
            <a:endParaRPr lang="en-US" sz="1900" dirty="0" smtClean="0">
              <a:solidFill>
                <a:srgbClr val="002060"/>
              </a:solidFill>
            </a:endParaRPr>
          </a:p>
          <a:p>
            <a:pPr marL="449263" indent="-449263">
              <a:buClr>
                <a:schemeClr val="accent6">
                  <a:lumMod val="50000"/>
                </a:schemeClr>
              </a:buClr>
              <a:buFont typeface="Wingdings 3" panose="05040102010807070707" pitchFamily="18" charset="2"/>
              <a:buChar char=""/>
            </a:pPr>
            <a:endParaRPr lang="en-US" sz="1900" dirty="0">
              <a:solidFill>
                <a:srgbClr val="002060"/>
              </a:solidFill>
            </a:endParaRPr>
          </a:p>
          <a:p>
            <a:pPr marL="449263" indent="-449263">
              <a:buClr>
                <a:schemeClr val="accent6">
                  <a:lumMod val="50000"/>
                </a:schemeClr>
              </a:buClr>
              <a:buFont typeface="Wingdings 3" panose="05040102010807070707" pitchFamily="18" charset="2"/>
              <a:buChar char=""/>
            </a:pPr>
            <a:endParaRPr lang="en-US" sz="1900" dirty="0" smtClean="0">
              <a:solidFill>
                <a:srgbClr val="002060"/>
              </a:solidFill>
            </a:endParaRPr>
          </a:p>
          <a:p>
            <a:pPr marL="449263" indent="-449263">
              <a:buClr>
                <a:schemeClr val="accent6">
                  <a:lumMod val="50000"/>
                </a:schemeClr>
              </a:buClr>
              <a:buFont typeface="Wingdings 3" panose="05040102010807070707" pitchFamily="18" charset="2"/>
              <a:buChar char=""/>
            </a:pPr>
            <a:endParaRPr lang="en-US" sz="1900" dirty="0">
              <a:solidFill>
                <a:srgbClr val="002060"/>
              </a:solidFill>
            </a:endParaRPr>
          </a:p>
          <a:p>
            <a:pPr marL="449263" indent="-449263">
              <a:buClr>
                <a:schemeClr val="accent6">
                  <a:lumMod val="50000"/>
                </a:schemeClr>
              </a:buClr>
              <a:buFont typeface="Wingdings 3" panose="05040102010807070707" pitchFamily="18" charset="2"/>
              <a:buChar char=""/>
            </a:pPr>
            <a:endParaRPr lang="en-US" sz="1900" dirty="0" smtClean="0">
              <a:solidFill>
                <a:srgbClr val="002060"/>
              </a:solidFill>
            </a:endParaRPr>
          </a:p>
          <a:p>
            <a:pPr marL="449263" indent="-449263">
              <a:buClr>
                <a:schemeClr val="accent6">
                  <a:lumMod val="50000"/>
                </a:schemeClr>
              </a:buClr>
              <a:buFont typeface="Wingdings 3" panose="05040102010807070707" pitchFamily="18" charset="2"/>
              <a:buChar char=""/>
            </a:pPr>
            <a:endParaRPr lang="en-US" sz="1900" dirty="0">
              <a:solidFill>
                <a:srgbClr val="002060"/>
              </a:solidFill>
            </a:endParaRPr>
          </a:p>
          <a:p>
            <a:pPr marL="449263" indent="-449263">
              <a:buClr>
                <a:schemeClr val="accent6">
                  <a:lumMod val="50000"/>
                </a:schemeClr>
              </a:buClr>
              <a:buFont typeface="Wingdings 3" panose="05040102010807070707" pitchFamily="18" charset="2"/>
              <a:buChar char=""/>
            </a:pPr>
            <a:endParaRPr lang="en-US" sz="1900" dirty="0" smtClean="0">
              <a:solidFill>
                <a:srgbClr val="002060"/>
              </a:solidFill>
            </a:endParaRPr>
          </a:p>
          <a:p>
            <a:pPr marL="449263" indent="-449263">
              <a:buClr>
                <a:schemeClr val="accent6">
                  <a:lumMod val="50000"/>
                </a:schemeClr>
              </a:buClr>
              <a:buFont typeface="Wingdings 3" panose="05040102010807070707" pitchFamily="18" charset="2"/>
              <a:buChar char=""/>
            </a:pPr>
            <a:endParaRPr lang="en-US" sz="1900" dirty="0">
              <a:solidFill>
                <a:srgbClr val="002060"/>
              </a:solidFill>
            </a:endParaRPr>
          </a:p>
          <a:p>
            <a:pPr>
              <a:buClr>
                <a:schemeClr val="accent6">
                  <a:lumMod val="50000"/>
                </a:schemeClr>
              </a:buClr>
            </a:pPr>
            <a:endParaRPr lang="en-US" sz="1900" dirty="0">
              <a:solidFill>
                <a:srgbClr val="002060"/>
              </a:solidFill>
            </a:endParaRPr>
          </a:p>
          <a:p>
            <a:pPr>
              <a:buClr>
                <a:schemeClr val="accent6">
                  <a:lumMod val="50000"/>
                </a:schemeClr>
              </a:buClr>
            </a:pPr>
            <a:r>
              <a:rPr lang="en-US" sz="1900" b="1" dirty="0">
                <a:solidFill>
                  <a:srgbClr val="FF0000"/>
                </a:solidFill>
              </a:rPr>
              <a:t>Questions</a:t>
            </a:r>
          </a:p>
          <a:p>
            <a:pPr marL="352425" indent="-352425">
              <a:buClr>
                <a:schemeClr val="accent6">
                  <a:lumMod val="50000"/>
                </a:schemeClr>
              </a:buClr>
              <a:buFont typeface="+mj-lt"/>
              <a:buAutoNum type="arabicPeriod"/>
            </a:pPr>
            <a:r>
              <a:rPr lang="en-US" sz="1900" dirty="0" smtClean="0">
                <a:solidFill>
                  <a:srgbClr val="FF0000"/>
                </a:solidFill>
              </a:rPr>
              <a:t>Rank the sectors according to the extent of the change between 2007-11.</a:t>
            </a:r>
          </a:p>
          <a:p>
            <a:pPr marL="352425" indent="-352425">
              <a:buClr>
                <a:schemeClr val="accent6">
                  <a:lumMod val="50000"/>
                </a:schemeClr>
              </a:buClr>
              <a:buFont typeface="+mj-lt"/>
              <a:buAutoNum type="arabicPeriod"/>
            </a:pPr>
            <a:r>
              <a:rPr lang="en-US" sz="1900" dirty="0" smtClean="0">
                <a:solidFill>
                  <a:srgbClr val="FF0000"/>
                </a:solidFill>
              </a:rPr>
              <a:t>Examine the results for the two least and the two worst affected sectors. For each sector, explain how they were affected by the recession and give reasons for the impact in each case.</a:t>
            </a:r>
            <a:endParaRPr lang="en-US" sz="1900" dirty="0">
              <a:solidFill>
                <a:srgbClr val="FF0000"/>
              </a:solidFill>
            </a:endParaRPr>
          </a:p>
        </p:txBody>
      </p:sp>
      <p:sp>
        <p:nvSpPr>
          <p:cNvPr id="6" name="Title 1"/>
          <p:cNvSpPr>
            <a:spLocks noGrp="1"/>
          </p:cNvSpPr>
          <p:nvPr>
            <p:ph type="title"/>
          </p:nvPr>
        </p:nvSpPr>
        <p:spPr>
          <a:xfrm>
            <a:off x="35496" y="72008"/>
            <a:ext cx="7704856" cy="548680"/>
          </a:xfrm>
        </p:spPr>
        <p:txBody>
          <a:bodyPr>
            <a:noAutofit/>
          </a:bodyPr>
          <a:lstStyle/>
          <a:p>
            <a:r>
              <a:rPr lang="en-GB" dirty="0" smtClean="0"/>
              <a:t>16.3 </a:t>
            </a:r>
            <a:r>
              <a:rPr lang="en-GB" dirty="0"/>
              <a:t>– </a:t>
            </a:r>
            <a:r>
              <a:rPr lang="en-GB" dirty="0" smtClean="0"/>
              <a:t>The Impact of Recession</a:t>
            </a:r>
            <a:endParaRPr lang="en-GB" dirty="0"/>
          </a:p>
        </p:txBody>
      </p:sp>
      <p:sp>
        <p:nvSpPr>
          <p:cNvPr id="5" name="Round Same Side Corner Rectangle 4">
            <a:hlinkClick r:id="" action="ppaction://noaction"/>
          </p:cNvPr>
          <p:cNvSpPr/>
          <p:nvPr/>
        </p:nvSpPr>
        <p:spPr>
          <a:xfrm>
            <a:off x="6876256" y="661070"/>
            <a:ext cx="648072"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85</a:t>
            </a:r>
            <a:endParaRPr lang="en-GB" sz="1100" b="1" dirty="0">
              <a:latin typeface="Arial" panose="020B0604020202020204" pitchFamily="34" charset="0"/>
              <a:cs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1599588145"/>
              </p:ext>
            </p:extLst>
          </p:nvPr>
        </p:nvGraphicFramePr>
        <p:xfrm>
          <a:off x="395535" y="2348880"/>
          <a:ext cx="8352930" cy="2743200"/>
        </p:xfrm>
        <a:graphic>
          <a:graphicData uri="http://schemas.openxmlformats.org/drawingml/2006/table">
            <a:tbl>
              <a:tblPr>
                <a:tableStyleId>{5C22544A-7EE6-4342-B048-85BDC9FD1C3A}</a:tableStyleId>
              </a:tblPr>
              <a:tblGrid>
                <a:gridCol w="3744417"/>
                <a:gridCol w="1656184"/>
                <a:gridCol w="2952329"/>
              </a:tblGrid>
              <a:tr h="353799">
                <a:tc>
                  <a:txBody>
                    <a:bodyPr/>
                    <a:lstStyle/>
                    <a:p>
                      <a:pPr>
                        <a:lnSpc>
                          <a:spcPct val="100000"/>
                        </a:lnSpc>
                        <a:spcAft>
                          <a:spcPts val="0"/>
                        </a:spcAft>
                      </a:pPr>
                      <a:r>
                        <a:rPr lang="en-US" sz="1800" b="1" u="none" strike="noStrike" spc="0" dirty="0">
                          <a:effectLst/>
                          <a:latin typeface="Arial" panose="020B0604020202020204" pitchFamily="34" charset="0"/>
                          <a:cs typeface="Arial" panose="020B0604020202020204" pitchFamily="34" charset="0"/>
                        </a:rPr>
                        <a:t>Bankruptcies (by Quarter) forced by trading debts</a:t>
                      </a:r>
                      <a:endParaRPr lang="en-GB" sz="1800" b="1"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lnB w="12700" cap="flat" cmpd="sng" algn="ctr">
                      <a:solidFill>
                        <a:schemeClr val="tx1"/>
                      </a:solidFill>
                      <a:prstDash val="solid"/>
                      <a:round/>
                      <a:headEnd type="none" w="med" len="med"/>
                      <a:tailEnd type="none" w="med" len="med"/>
                    </a:lnB>
                  </a:tcPr>
                </a:tc>
                <a:tc>
                  <a:txBody>
                    <a:bodyPr/>
                    <a:lstStyle/>
                    <a:p>
                      <a:pPr marL="355600">
                        <a:lnSpc>
                          <a:spcPct val="100000"/>
                        </a:lnSpc>
                        <a:spcAft>
                          <a:spcPts val="0"/>
                        </a:spcAft>
                      </a:pPr>
                      <a:r>
                        <a:rPr lang="en-US" sz="1800" b="1" u="none" strike="noStrike" spc="0" dirty="0">
                          <a:effectLst/>
                          <a:latin typeface="Arial" panose="020B0604020202020204" pitchFamily="34" charset="0"/>
                          <a:cs typeface="Arial" panose="020B0604020202020204" pitchFamily="34" charset="0"/>
                        </a:rPr>
                        <a:t>3rd Quarter 2007</a:t>
                      </a:r>
                      <a:endParaRPr lang="en-GB" sz="1800" b="1"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lnB w="12700" cap="flat" cmpd="sng" algn="ctr">
                      <a:solidFill>
                        <a:schemeClr val="tx1"/>
                      </a:solidFill>
                      <a:prstDash val="solid"/>
                      <a:round/>
                      <a:headEnd type="none" w="med" len="med"/>
                      <a:tailEnd type="none" w="med" len="med"/>
                    </a:lnB>
                  </a:tcPr>
                </a:tc>
                <a:tc>
                  <a:txBody>
                    <a:bodyPr/>
                    <a:lstStyle/>
                    <a:p>
                      <a:pPr marL="317500">
                        <a:lnSpc>
                          <a:spcPct val="100000"/>
                        </a:lnSpc>
                        <a:spcAft>
                          <a:spcPts val="0"/>
                        </a:spcAft>
                      </a:pPr>
                      <a:r>
                        <a:rPr lang="en-US" sz="1800" b="1" u="none" strike="noStrike" spc="0" dirty="0">
                          <a:effectLst/>
                          <a:latin typeface="Arial" panose="020B0604020202020204" pitchFamily="34" charset="0"/>
                          <a:cs typeface="Arial" panose="020B0604020202020204" pitchFamily="34" charset="0"/>
                        </a:rPr>
                        <a:t>1st Quarter 2011</a:t>
                      </a:r>
                      <a:endParaRPr lang="en-GB" sz="1800" b="1"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lnB w="12700" cap="flat" cmpd="sng" algn="ctr">
                      <a:solidFill>
                        <a:schemeClr val="tx1"/>
                      </a:solidFill>
                      <a:prstDash val="solid"/>
                      <a:round/>
                      <a:headEnd type="none" w="med" len="med"/>
                      <a:tailEnd type="none" w="med" len="med"/>
                    </a:lnB>
                  </a:tcPr>
                </a:tc>
              </a:tr>
              <a:tr h="300539">
                <a:tc>
                  <a:txBody>
                    <a:bodyPr/>
                    <a:lstStyle/>
                    <a:p>
                      <a:pPr>
                        <a:lnSpc>
                          <a:spcPct val="100000"/>
                        </a:lnSpc>
                        <a:spcAft>
                          <a:spcPts val="0"/>
                        </a:spcAft>
                      </a:pPr>
                      <a:r>
                        <a:rPr lang="en-US" sz="1800" u="none" strike="noStrike" spc="0" dirty="0">
                          <a:effectLst/>
                          <a:latin typeface="Arial" panose="020B0604020202020204" pitchFamily="34" charset="0"/>
                          <a:cs typeface="Arial" panose="020B0604020202020204" pitchFamily="34" charset="0"/>
                        </a:rPr>
                        <a:t>Construction</a:t>
                      </a:r>
                      <a:endParaRPr lang="en-GB" sz="18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lnT w="12700" cap="flat" cmpd="sng" algn="ctr">
                      <a:solidFill>
                        <a:schemeClr val="tx1"/>
                      </a:solidFill>
                      <a:prstDash val="solid"/>
                      <a:round/>
                      <a:headEnd type="none" w="med" len="med"/>
                      <a:tailEnd type="none" w="med" len="med"/>
                    </a:lnT>
                  </a:tcPr>
                </a:tc>
                <a:tc>
                  <a:txBody>
                    <a:bodyPr/>
                    <a:lstStyle/>
                    <a:p>
                      <a:pPr marL="355600">
                        <a:lnSpc>
                          <a:spcPct val="100000"/>
                        </a:lnSpc>
                        <a:spcAft>
                          <a:spcPts val="0"/>
                        </a:spcAft>
                      </a:pPr>
                      <a:r>
                        <a:rPr lang="en-US" sz="1800" u="none" strike="noStrike" spc="0" dirty="0">
                          <a:effectLst/>
                          <a:latin typeface="Arial" panose="020B0604020202020204" pitchFamily="34" charset="0"/>
                          <a:cs typeface="Arial" panose="020B0604020202020204" pitchFamily="34" charset="0"/>
                        </a:rPr>
                        <a:t>380</a:t>
                      </a:r>
                      <a:endParaRPr lang="en-GB" sz="18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lnT w="12700" cap="flat" cmpd="sng" algn="ctr">
                      <a:solidFill>
                        <a:schemeClr val="tx1"/>
                      </a:solidFill>
                      <a:prstDash val="solid"/>
                      <a:round/>
                      <a:headEnd type="none" w="med" len="med"/>
                      <a:tailEnd type="none" w="med" len="med"/>
                    </a:lnT>
                  </a:tcPr>
                </a:tc>
                <a:tc>
                  <a:txBody>
                    <a:bodyPr/>
                    <a:lstStyle/>
                    <a:p>
                      <a:pPr marR="419100" algn="r">
                        <a:lnSpc>
                          <a:spcPct val="100000"/>
                        </a:lnSpc>
                        <a:spcAft>
                          <a:spcPts val="0"/>
                        </a:spcAft>
                      </a:pPr>
                      <a:r>
                        <a:rPr lang="en-US" sz="1800" u="none" strike="noStrike" spc="0" dirty="0">
                          <a:effectLst/>
                          <a:latin typeface="Arial" panose="020B0604020202020204" pitchFamily="34" charset="0"/>
                          <a:cs typeface="Arial" panose="020B0604020202020204" pitchFamily="34" charset="0"/>
                        </a:rPr>
                        <a:t>600 (this peaked at 700 per quarter in 2009)</a:t>
                      </a:r>
                      <a:endParaRPr lang="en-GB" sz="18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b">
                    <a:lnT w="12700" cap="flat" cmpd="sng" algn="ctr">
                      <a:solidFill>
                        <a:schemeClr val="tx1"/>
                      </a:solidFill>
                      <a:prstDash val="solid"/>
                      <a:round/>
                      <a:headEnd type="none" w="med" len="med"/>
                      <a:tailEnd type="none" w="med" len="med"/>
                    </a:lnT>
                  </a:tcPr>
                </a:tc>
              </a:tr>
              <a:tr h="273179">
                <a:tc>
                  <a:txBody>
                    <a:bodyPr/>
                    <a:lstStyle/>
                    <a:p>
                      <a:pPr>
                        <a:lnSpc>
                          <a:spcPct val="100000"/>
                        </a:lnSpc>
                        <a:spcAft>
                          <a:spcPts val="0"/>
                        </a:spcAft>
                      </a:pPr>
                      <a:r>
                        <a:rPr lang="en-US" sz="1800" u="none" strike="noStrike" spc="0" dirty="0">
                          <a:effectLst/>
                          <a:latin typeface="Arial" panose="020B0604020202020204" pitchFamily="34" charset="0"/>
                          <a:cs typeface="Arial" panose="020B0604020202020204" pitchFamily="34" charset="0"/>
                        </a:rPr>
                        <a:t>Transport, storage and </a:t>
                      </a:r>
                      <a:r>
                        <a:rPr lang="en-US" sz="1800" u="none" strike="noStrike" spc="0" dirty="0" smtClean="0">
                          <a:effectLst/>
                          <a:latin typeface="Arial" panose="020B0604020202020204" pitchFamily="34" charset="0"/>
                          <a:cs typeface="Arial" panose="020B0604020202020204" pitchFamily="34" charset="0"/>
                        </a:rPr>
                        <a:t>Communication</a:t>
                      </a:r>
                      <a:endParaRPr lang="en-GB" sz="18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tc>
                <a:tc>
                  <a:txBody>
                    <a:bodyPr/>
                    <a:lstStyle/>
                    <a:p>
                      <a:pPr marL="355600">
                        <a:lnSpc>
                          <a:spcPct val="100000"/>
                        </a:lnSpc>
                        <a:spcAft>
                          <a:spcPts val="0"/>
                        </a:spcAft>
                      </a:pPr>
                      <a:r>
                        <a:rPr lang="en-US" sz="1800" u="none" strike="noStrike" spc="0" dirty="0">
                          <a:effectLst/>
                          <a:latin typeface="Arial" panose="020B0604020202020204" pitchFamily="34" charset="0"/>
                          <a:cs typeface="Arial" panose="020B0604020202020204" pitchFamily="34" charset="0"/>
                        </a:rPr>
                        <a:t>230</a:t>
                      </a:r>
                      <a:endParaRPr lang="en-GB" sz="18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tc>
                <a:tc>
                  <a:txBody>
                    <a:bodyPr/>
                    <a:lstStyle/>
                    <a:p>
                      <a:pPr marL="96838" indent="0">
                        <a:lnSpc>
                          <a:spcPct val="100000"/>
                        </a:lnSpc>
                        <a:spcAft>
                          <a:spcPts val="0"/>
                        </a:spcAft>
                      </a:pPr>
                      <a:r>
                        <a:rPr lang="en-US" sz="1800" u="none" strike="noStrike" spc="0" dirty="0">
                          <a:effectLst/>
                          <a:latin typeface="Arial" panose="020B0604020202020204" pitchFamily="34" charset="0"/>
                          <a:cs typeface="Arial" panose="020B0604020202020204" pitchFamily="34" charset="0"/>
                        </a:rPr>
                        <a:t>270</a:t>
                      </a:r>
                      <a:endParaRPr lang="en-GB" sz="18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tc>
              </a:tr>
              <a:tr h="292319">
                <a:tc>
                  <a:txBody>
                    <a:bodyPr/>
                    <a:lstStyle/>
                    <a:p>
                      <a:pPr>
                        <a:lnSpc>
                          <a:spcPct val="100000"/>
                        </a:lnSpc>
                        <a:spcAft>
                          <a:spcPts val="0"/>
                        </a:spcAft>
                      </a:pPr>
                      <a:r>
                        <a:rPr lang="en-US" sz="1800" u="none" strike="noStrike" spc="0" dirty="0">
                          <a:effectLst/>
                          <a:latin typeface="Arial" panose="020B0604020202020204" pitchFamily="34" charset="0"/>
                          <a:cs typeface="Arial" panose="020B0604020202020204" pitchFamily="34" charset="0"/>
                        </a:rPr>
                        <a:t>Wholesale &amp; retail</a:t>
                      </a:r>
                      <a:endParaRPr lang="en-GB" sz="18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tc>
                <a:tc>
                  <a:txBody>
                    <a:bodyPr/>
                    <a:lstStyle/>
                    <a:p>
                      <a:pPr marL="355600">
                        <a:lnSpc>
                          <a:spcPct val="100000"/>
                        </a:lnSpc>
                        <a:spcAft>
                          <a:spcPts val="0"/>
                        </a:spcAft>
                      </a:pPr>
                      <a:r>
                        <a:rPr lang="en-US" sz="1800" u="none" strike="noStrike" spc="0" dirty="0">
                          <a:effectLst/>
                          <a:latin typeface="Arial" panose="020B0604020202020204" pitchFamily="34" charset="0"/>
                          <a:cs typeface="Arial" panose="020B0604020202020204" pitchFamily="34" charset="0"/>
                        </a:rPr>
                        <a:t>300</a:t>
                      </a:r>
                      <a:endParaRPr lang="en-GB" sz="18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tc>
                <a:tc>
                  <a:txBody>
                    <a:bodyPr/>
                    <a:lstStyle/>
                    <a:p>
                      <a:pPr algn="ctr">
                        <a:lnSpc>
                          <a:spcPct val="100000"/>
                        </a:lnSpc>
                        <a:spcAft>
                          <a:spcPts val="0"/>
                        </a:spcAft>
                      </a:pPr>
                      <a:r>
                        <a:rPr lang="en-US" sz="1800" u="none" strike="noStrike" spc="0" dirty="0">
                          <a:effectLst/>
                          <a:latin typeface="Arial" panose="020B0604020202020204" pitchFamily="34" charset="0"/>
                          <a:cs typeface="Arial" panose="020B0604020202020204" pitchFamily="34" charset="0"/>
                        </a:rPr>
                        <a:t>425 (this rose rapidly during 2011)</a:t>
                      </a:r>
                      <a:endParaRPr lang="en-GB" sz="18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b"/>
                </a:tc>
              </a:tr>
              <a:tr h="128179">
                <a:tc>
                  <a:txBody>
                    <a:bodyPr/>
                    <a:lstStyle/>
                    <a:p>
                      <a:pPr>
                        <a:lnSpc>
                          <a:spcPct val="100000"/>
                        </a:lnSpc>
                        <a:spcAft>
                          <a:spcPts val="0"/>
                        </a:spcAft>
                      </a:pPr>
                      <a:r>
                        <a:rPr lang="en-US" sz="1800" u="none" strike="noStrike" spc="0">
                          <a:effectLst/>
                          <a:latin typeface="Arial" panose="020B0604020202020204" pitchFamily="34" charset="0"/>
                          <a:cs typeface="Arial" panose="020B0604020202020204" pitchFamily="34" charset="0"/>
                        </a:rPr>
                        <a:t>Restaurants and hotels</a:t>
                      </a:r>
                      <a:endParaRPr lang="en-GB" sz="180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tc>
                <a:tc>
                  <a:txBody>
                    <a:bodyPr/>
                    <a:lstStyle/>
                    <a:p>
                      <a:pPr marL="355600">
                        <a:lnSpc>
                          <a:spcPct val="100000"/>
                        </a:lnSpc>
                        <a:spcAft>
                          <a:spcPts val="0"/>
                        </a:spcAft>
                      </a:pPr>
                      <a:r>
                        <a:rPr lang="en-US" sz="1800" u="none" strike="noStrike" spc="0">
                          <a:effectLst/>
                          <a:latin typeface="Arial" panose="020B0604020202020204" pitchFamily="34" charset="0"/>
                          <a:cs typeface="Arial" panose="020B0604020202020204" pitchFamily="34" charset="0"/>
                        </a:rPr>
                        <a:t>160</a:t>
                      </a:r>
                      <a:endParaRPr lang="en-GB" sz="180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b"/>
                </a:tc>
                <a:tc>
                  <a:txBody>
                    <a:bodyPr/>
                    <a:lstStyle/>
                    <a:p>
                      <a:pPr marL="96838" indent="0">
                        <a:lnSpc>
                          <a:spcPct val="100000"/>
                        </a:lnSpc>
                        <a:spcAft>
                          <a:spcPts val="0"/>
                        </a:spcAft>
                      </a:pPr>
                      <a:r>
                        <a:rPr lang="en-US" sz="1800" u="none" strike="noStrike" spc="0" dirty="0">
                          <a:effectLst/>
                          <a:latin typeface="Arial" panose="020B0604020202020204" pitchFamily="34" charset="0"/>
                          <a:cs typeface="Arial" panose="020B0604020202020204" pitchFamily="34" charset="0"/>
                        </a:rPr>
                        <a:t>375</a:t>
                      </a:r>
                      <a:endParaRPr lang="en-GB" sz="18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tc>
              </a:tr>
              <a:tr h="158919">
                <a:tc>
                  <a:txBody>
                    <a:bodyPr/>
                    <a:lstStyle/>
                    <a:p>
                      <a:pPr>
                        <a:lnSpc>
                          <a:spcPct val="100000"/>
                        </a:lnSpc>
                        <a:spcAft>
                          <a:spcPts val="0"/>
                        </a:spcAft>
                      </a:pPr>
                      <a:r>
                        <a:rPr lang="en-US" sz="1800" u="none" strike="noStrike" spc="0" dirty="0">
                          <a:effectLst/>
                          <a:latin typeface="Arial" panose="020B0604020202020204" pitchFamily="34" charset="0"/>
                          <a:cs typeface="Arial" panose="020B0604020202020204" pitchFamily="34" charset="0"/>
                        </a:rPr>
                        <a:t>Real estate</a:t>
                      </a:r>
                      <a:endParaRPr lang="en-GB" sz="18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lnB w="12700" cap="flat" cmpd="sng" algn="ctr">
                      <a:solidFill>
                        <a:schemeClr val="tx1"/>
                      </a:solidFill>
                      <a:prstDash val="solid"/>
                      <a:round/>
                      <a:headEnd type="none" w="med" len="med"/>
                      <a:tailEnd type="none" w="med" len="med"/>
                    </a:lnB>
                  </a:tcPr>
                </a:tc>
                <a:tc>
                  <a:txBody>
                    <a:bodyPr/>
                    <a:lstStyle/>
                    <a:p>
                      <a:pPr marL="355600">
                        <a:lnSpc>
                          <a:spcPct val="100000"/>
                        </a:lnSpc>
                        <a:spcAft>
                          <a:spcPts val="0"/>
                        </a:spcAft>
                      </a:pPr>
                      <a:r>
                        <a:rPr lang="en-US" sz="1800" u="none" strike="noStrike" spc="0" dirty="0">
                          <a:effectLst/>
                          <a:latin typeface="Arial" panose="020B0604020202020204" pitchFamily="34" charset="0"/>
                          <a:cs typeface="Arial" panose="020B0604020202020204" pitchFamily="34" charset="0"/>
                        </a:rPr>
                        <a:t>80</a:t>
                      </a:r>
                      <a:endParaRPr lang="en-GB" sz="18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ctr">
                    <a:lnB w="12700" cap="flat" cmpd="sng" algn="ctr">
                      <a:solidFill>
                        <a:schemeClr val="tx1"/>
                      </a:solidFill>
                      <a:prstDash val="solid"/>
                      <a:round/>
                      <a:headEnd type="none" w="med" len="med"/>
                      <a:tailEnd type="none" w="med" len="med"/>
                    </a:lnB>
                  </a:tcPr>
                </a:tc>
                <a:tc>
                  <a:txBody>
                    <a:bodyPr/>
                    <a:lstStyle/>
                    <a:p>
                      <a:pPr marL="96838" indent="0">
                        <a:lnSpc>
                          <a:spcPct val="100000"/>
                        </a:lnSpc>
                        <a:spcAft>
                          <a:spcPts val="0"/>
                        </a:spcAft>
                      </a:pPr>
                      <a:r>
                        <a:rPr lang="en-US" sz="1800" u="none" strike="noStrike" spc="0" dirty="0">
                          <a:effectLst/>
                          <a:latin typeface="Arial" panose="020B0604020202020204" pitchFamily="34" charset="0"/>
                          <a:cs typeface="Arial" panose="020B0604020202020204" pitchFamily="34" charset="0"/>
                        </a:rPr>
                        <a:t>165</a:t>
                      </a:r>
                      <a:endParaRPr lang="en-GB" sz="18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418612996"/>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87688"/>
            <a:ext cx="6984776" cy="5455340"/>
          </a:xfrm>
          <a:prstGeom prst="rect">
            <a:avLst/>
          </a:prstGeom>
        </p:spPr>
        <p:txBody>
          <a:bodyPr wrap="square">
            <a:spAutoFit/>
          </a:bodyPr>
          <a:lstStyle/>
          <a:p>
            <a:pPr marL="352425" indent="-352425">
              <a:buClr>
                <a:schemeClr val="accent6">
                  <a:lumMod val="50000"/>
                </a:schemeClr>
              </a:buClr>
              <a:buFont typeface="Wingdings 3" panose="05040102010807070707" pitchFamily="18" charset="2"/>
              <a:buChar char=""/>
            </a:pPr>
            <a:r>
              <a:rPr lang="en-US" sz="2060" dirty="0"/>
              <a:t>When the economy slows down consumers spend less. People who become unemployed will have much lower incomes. Those in work are less likely to get a good pay rise. They may also aim to save more because of fears of further job losses. So some sectors of the economy are badly hit. Many restaurants will struggle no matter how well run they are.</a:t>
            </a:r>
          </a:p>
          <a:p>
            <a:pPr marL="352425" indent="-352425">
              <a:buClr>
                <a:schemeClr val="accent6">
                  <a:lumMod val="50000"/>
                </a:schemeClr>
              </a:buClr>
              <a:buFont typeface="Wingdings 3" panose="05040102010807070707" pitchFamily="18" charset="2"/>
              <a:buChar char=""/>
            </a:pPr>
            <a:r>
              <a:rPr lang="en-US" sz="2060" dirty="0"/>
              <a:t>Similarly, when banks stop lending and place more conditions on borrowers, estate agents and the building industry are going to be badly affected. Demand goes down and supply has to adjust accordingly. Less efficient firms may be the first to fail but others will go too. </a:t>
            </a:r>
            <a:endParaRPr lang="en-US" sz="2060" dirty="0" smtClean="0"/>
          </a:p>
          <a:p>
            <a:pPr marL="352425" indent="-352425">
              <a:buClr>
                <a:schemeClr val="accent6">
                  <a:lumMod val="50000"/>
                </a:schemeClr>
              </a:buClr>
              <a:buFont typeface="Wingdings 3" panose="05040102010807070707" pitchFamily="18" charset="2"/>
              <a:buChar char=""/>
            </a:pPr>
            <a:r>
              <a:rPr lang="en-US" sz="2060" dirty="0" smtClean="0"/>
              <a:t>Transport</a:t>
            </a:r>
            <a:r>
              <a:rPr lang="en-US" sz="2060" dirty="0"/>
              <a:t>, storage and communication has been surprisingly resilient given the added problems of rising oil prices. Telecommunications, where there is still huge technological change and interest, has held up.</a:t>
            </a:r>
          </a:p>
        </p:txBody>
      </p:sp>
      <p:sp>
        <p:nvSpPr>
          <p:cNvPr id="6" name="Title 1"/>
          <p:cNvSpPr>
            <a:spLocks noGrp="1"/>
          </p:cNvSpPr>
          <p:nvPr>
            <p:ph type="title"/>
          </p:nvPr>
        </p:nvSpPr>
        <p:spPr>
          <a:xfrm>
            <a:off x="35496" y="72008"/>
            <a:ext cx="7704856" cy="548680"/>
          </a:xfrm>
        </p:spPr>
        <p:txBody>
          <a:bodyPr>
            <a:noAutofit/>
          </a:bodyPr>
          <a:lstStyle/>
          <a:p>
            <a:r>
              <a:rPr lang="en-GB" sz="4000" dirty="0" smtClean="0"/>
              <a:t>16.3 </a:t>
            </a:r>
            <a:r>
              <a:rPr lang="en-GB" sz="4000" dirty="0"/>
              <a:t>– </a:t>
            </a:r>
            <a:r>
              <a:rPr lang="en-GB" sz="4000" dirty="0" smtClean="0"/>
              <a:t>Changing Market Conditions</a:t>
            </a:r>
            <a:endParaRPr lang="en-GB" sz="4000" dirty="0"/>
          </a:p>
        </p:txBody>
      </p:sp>
      <p:sp>
        <p:nvSpPr>
          <p:cNvPr id="5" name="Round Same Side Corner Rectangle 4">
            <a:hlinkClick r:id="" action="ppaction://noaction"/>
          </p:cNvPr>
          <p:cNvSpPr/>
          <p:nvPr/>
        </p:nvSpPr>
        <p:spPr>
          <a:xfrm>
            <a:off x="6876256" y="661070"/>
            <a:ext cx="648072"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86</a:t>
            </a:r>
            <a:endParaRPr lang="en-GB" sz="1100" b="1" dirty="0">
              <a:latin typeface="Arial" panose="020B0604020202020204" pitchFamily="34" charset="0"/>
              <a:cs typeface="Arial" panose="020B0604020202020204" pitchFamily="34" charset="0"/>
            </a:endParaRPr>
          </a:p>
        </p:txBody>
      </p:sp>
      <p:pic>
        <p:nvPicPr>
          <p:cNvPr id="106498" name="Picture 2" descr="Image result for recessio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36296" y="1121643"/>
            <a:ext cx="1566341" cy="1142005"/>
          </a:xfrm>
          <a:prstGeom prst="rect">
            <a:avLst/>
          </a:prstGeom>
          <a:noFill/>
          <a:extLst>
            <a:ext uri="{909E8E84-426E-40DD-AFC4-6F175D3DCCD1}">
              <a14:hiddenFill xmlns:a14="http://schemas.microsoft.com/office/drawing/2010/main">
                <a:solidFill>
                  <a:srgbClr val="FFFFFF"/>
                </a:solidFill>
              </a14:hiddenFill>
            </a:ext>
          </a:extLst>
        </p:spPr>
      </p:pic>
      <p:pic>
        <p:nvPicPr>
          <p:cNvPr id="106500" name="Picture 4" descr="Image result for recession"/>
          <p:cNvPicPr>
            <a:picLocks noChangeAspect="1" noChangeArrowheads="1"/>
          </p:cNvPicPr>
          <p:nvPr/>
        </p:nvPicPr>
        <p:blipFill rotWithShape="1">
          <a:blip r:embed="rId4">
            <a:extLst>
              <a:ext uri="{28A0092B-C50C-407E-A947-70E740481C1C}">
                <a14:useLocalDpi xmlns:a14="http://schemas.microsoft.com/office/drawing/2010/main" val="0"/>
              </a:ext>
            </a:extLst>
          </a:blip>
          <a:srcRect l="1651" t="18196" r="41339" b="3304"/>
          <a:stretch/>
        </p:blipFill>
        <p:spPr bwMode="auto">
          <a:xfrm>
            <a:off x="7236295" y="2366715"/>
            <a:ext cx="1566341" cy="1566341"/>
          </a:xfrm>
          <a:prstGeom prst="rect">
            <a:avLst/>
          </a:prstGeom>
          <a:noFill/>
          <a:extLst>
            <a:ext uri="{909E8E84-426E-40DD-AFC4-6F175D3DCCD1}">
              <a14:hiddenFill xmlns:a14="http://schemas.microsoft.com/office/drawing/2010/main">
                <a:solidFill>
                  <a:srgbClr val="FFFFFF"/>
                </a:solidFill>
              </a14:hiddenFill>
            </a:ext>
          </a:extLst>
        </p:spPr>
      </p:pic>
      <p:pic>
        <p:nvPicPr>
          <p:cNvPr id="106502" name="Picture 6" descr="Image result for recession"/>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236294" y="4076285"/>
            <a:ext cx="1569245" cy="1152915"/>
          </a:xfrm>
          <a:prstGeom prst="rect">
            <a:avLst/>
          </a:prstGeom>
          <a:noFill/>
          <a:extLst>
            <a:ext uri="{909E8E84-426E-40DD-AFC4-6F175D3DCCD1}">
              <a14:hiddenFill xmlns:a14="http://schemas.microsoft.com/office/drawing/2010/main">
                <a:solidFill>
                  <a:srgbClr val="FFFFFF"/>
                </a:solidFill>
              </a14:hiddenFill>
            </a:ext>
          </a:extLst>
        </p:spPr>
      </p:pic>
      <p:pic>
        <p:nvPicPr>
          <p:cNvPr id="106504" name="Picture 8" descr="Image result for egypt recession"/>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36295" y="5373216"/>
            <a:ext cx="1566342" cy="11521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4526339"/>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87688"/>
            <a:ext cx="8551116" cy="2945422"/>
          </a:xfrm>
          <a:prstGeom prst="rect">
            <a:avLst/>
          </a:prstGeom>
        </p:spPr>
        <p:txBody>
          <a:bodyPr wrap="square">
            <a:spAutoFit/>
          </a:bodyPr>
          <a:lstStyle/>
          <a:p>
            <a:pPr marL="352425" indent="-352425">
              <a:buClr>
                <a:schemeClr val="accent6">
                  <a:lumMod val="50000"/>
                </a:schemeClr>
              </a:buClr>
              <a:buFont typeface="Wingdings 3" panose="05040102010807070707" pitchFamily="18" charset="2"/>
              <a:buChar char=""/>
            </a:pPr>
            <a:r>
              <a:rPr lang="en-US" sz="2060" dirty="0"/>
              <a:t>The wholesale and retail sector has performed relatively well until the last two quarters of the survey, but it is in this sector that the most concern about debt levels was expressed. Perhaps profit margins have been squeezed as far as they can be. </a:t>
            </a:r>
            <a:endParaRPr lang="en-US" sz="2060" dirty="0" smtClean="0"/>
          </a:p>
          <a:p>
            <a:pPr marL="352425" indent="-352425">
              <a:buClr>
                <a:schemeClr val="accent6">
                  <a:lumMod val="50000"/>
                </a:schemeClr>
              </a:buClr>
              <a:buFont typeface="Wingdings 3" panose="05040102010807070707" pitchFamily="18" charset="2"/>
              <a:buChar char=""/>
            </a:pPr>
            <a:r>
              <a:rPr lang="en-US" sz="2060" dirty="0" smtClean="0"/>
              <a:t>The </a:t>
            </a:r>
            <a:r>
              <a:rPr lang="en-US" sz="2060" dirty="0"/>
              <a:t>Insolvency Service, which takes charge of failing businesses, believes that the bulk of bankruptcies will be individually owned, small businesses not covered by limited liability, who have less flexibility in doing deals with banks, making them an easier target for creditors, including HMRC (the tax authorities</a:t>
            </a:r>
            <a:r>
              <a:rPr lang="en-US" sz="2060" dirty="0" smtClean="0"/>
              <a:t>).</a:t>
            </a:r>
          </a:p>
        </p:txBody>
      </p:sp>
      <p:sp>
        <p:nvSpPr>
          <p:cNvPr id="6" name="Title 1"/>
          <p:cNvSpPr>
            <a:spLocks noGrp="1"/>
          </p:cNvSpPr>
          <p:nvPr>
            <p:ph type="title"/>
          </p:nvPr>
        </p:nvSpPr>
        <p:spPr>
          <a:xfrm>
            <a:off x="35496" y="72008"/>
            <a:ext cx="7704856" cy="548680"/>
          </a:xfrm>
        </p:spPr>
        <p:txBody>
          <a:bodyPr>
            <a:noAutofit/>
          </a:bodyPr>
          <a:lstStyle/>
          <a:p>
            <a:r>
              <a:rPr lang="en-GB" sz="4000" dirty="0" smtClean="0"/>
              <a:t>16.3 </a:t>
            </a:r>
            <a:r>
              <a:rPr lang="en-GB" sz="4000" dirty="0"/>
              <a:t>– </a:t>
            </a:r>
            <a:r>
              <a:rPr lang="en-GB" sz="4000" dirty="0" smtClean="0"/>
              <a:t>Changing Market Conditions</a:t>
            </a:r>
            <a:endParaRPr lang="en-GB" sz="4000" dirty="0"/>
          </a:p>
        </p:txBody>
      </p:sp>
      <p:sp>
        <p:nvSpPr>
          <p:cNvPr id="5" name="Round Same Side Corner Rectangle 4">
            <a:hlinkClick r:id="" action="ppaction://noaction"/>
          </p:cNvPr>
          <p:cNvSpPr/>
          <p:nvPr/>
        </p:nvSpPr>
        <p:spPr>
          <a:xfrm>
            <a:off x="6876256" y="661070"/>
            <a:ext cx="648072"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86</a:t>
            </a:r>
            <a:endParaRPr lang="en-GB" sz="1100" b="1" dirty="0">
              <a:latin typeface="Arial" panose="020B0604020202020204" pitchFamily="34" charset="0"/>
              <a:cs typeface="Arial" panose="020B0604020202020204" pitchFamily="34" charset="0"/>
            </a:endParaRPr>
          </a:p>
        </p:txBody>
      </p:sp>
      <p:sp>
        <p:nvSpPr>
          <p:cNvPr id="10" name="Rectangle 9"/>
          <p:cNvSpPr/>
          <p:nvPr/>
        </p:nvSpPr>
        <p:spPr>
          <a:xfrm>
            <a:off x="270829" y="4221088"/>
            <a:ext cx="8531807" cy="2431435"/>
          </a:xfrm>
          <a:prstGeom prst="rect">
            <a:avLst/>
          </a:prstGeom>
          <a:solidFill>
            <a:schemeClr val="accent6">
              <a:lumMod val="60000"/>
              <a:lumOff val="40000"/>
            </a:schemeClr>
          </a:solidFill>
          <a:ln w="57150">
            <a:solidFill>
              <a:srgbClr val="002060"/>
            </a:solidFill>
          </a:ln>
        </p:spPr>
        <p:txBody>
          <a:bodyPr wrap="square">
            <a:spAutoFit/>
          </a:bodyPr>
          <a:lstStyle/>
          <a:p>
            <a:pPr>
              <a:buClr>
                <a:schemeClr val="accent6">
                  <a:lumMod val="50000"/>
                </a:schemeClr>
              </a:buClr>
            </a:pPr>
            <a:r>
              <a:rPr lang="en-US" sz="1900" b="1" dirty="0"/>
              <a:t>Show what you know</a:t>
            </a:r>
          </a:p>
          <a:p>
            <a:pPr marL="342900" indent="-342900">
              <a:buClr>
                <a:schemeClr val="accent6">
                  <a:lumMod val="50000"/>
                </a:schemeClr>
              </a:buClr>
              <a:buFont typeface="Wingdings 3" panose="05040102010807070707" pitchFamily="18" charset="2"/>
              <a:buChar char=""/>
            </a:pPr>
            <a:r>
              <a:rPr lang="en-US" sz="1900" dirty="0"/>
              <a:t>From the evidence presented and from your own research and observations explain the difficulties faced by firms when the level of economic activity slows down.</a:t>
            </a:r>
          </a:p>
          <a:p>
            <a:pPr marL="342900" indent="-342900">
              <a:buClr>
                <a:schemeClr val="accent6">
                  <a:lumMod val="50000"/>
                </a:schemeClr>
              </a:buClr>
              <a:buFont typeface="Wingdings 3" panose="05040102010807070707" pitchFamily="18" charset="2"/>
              <a:buChar char=""/>
            </a:pPr>
            <a:r>
              <a:rPr lang="en-US" sz="1900" dirty="0"/>
              <a:t>Independent retailers have been hit hard by the intensity of competition. Is there anything they can do to survive or are they all likely to disappear?</a:t>
            </a:r>
          </a:p>
          <a:p>
            <a:pPr marL="342900" indent="-342900">
              <a:buClr>
                <a:schemeClr val="accent6">
                  <a:lumMod val="50000"/>
                </a:schemeClr>
              </a:buClr>
              <a:buFont typeface="Wingdings 3" panose="05040102010807070707" pitchFamily="18" charset="2"/>
              <a:buChar char=""/>
            </a:pPr>
            <a:r>
              <a:rPr lang="en-US" sz="1900" dirty="0"/>
              <a:t>What types of business are most likely to remain resilient, even in a recession</a:t>
            </a:r>
            <a:r>
              <a:rPr lang="en-US" sz="1900" dirty="0" smtClean="0"/>
              <a:t>?</a:t>
            </a:r>
            <a:endParaRPr lang="en-US" sz="1900" dirty="0"/>
          </a:p>
        </p:txBody>
      </p:sp>
    </p:spTree>
    <p:extLst>
      <p:ext uri="{BB962C8B-B14F-4D97-AF65-F5344CB8AC3E}">
        <p14:creationId xmlns:p14="http://schemas.microsoft.com/office/powerpoint/2010/main" val="2998848408"/>
      </p:ext>
    </p:extLst>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87688"/>
            <a:ext cx="6624736" cy="5455340"/>
          </a:xfrm>
          <a:prstGeom prst="rect">
            <a:avLst/>
          </a:prstGeom>
        </p:spPr>
        <p:txBody>
          <a:bodyPr wrap="square">
            <a:spAutoFit/>
          </a:bodyPr>
          <a:lstStyle/>
          <a:p>
            <a:pPr>
              <a:buClr>
                <a:schemeClr val="accent6">
                  <a:lumMod val="50000"/>
                </a:schemeClr>
              </a:buClr>
            </a:pPr>
            <a:r>
              <a:rPr lang="en-US" sz="2050" b="1" dirty="0">
                <a:solidFill>
                  <a:srgbClr val="002060"/>
                </a:solidFill>
              </a:rPr>
              <a:t>Should I go or should I stay?</a:t>
            </a:r>
          </a:p>
          <a:p>
            <a:pPr marL="449263" indent="-449263">
              <a:buClr>
                <a:schemeClr val="accent6">
                  <a:lumMod val="50000"/>
                </a:schemeClr>
              </a:buClr>
              <a:buFont typeface="Wingdings 3" panose="05040102010807070707" pitchFamily="18" charset="2"/>
              <a:buChar char=""/>
            </a:pPr>
            <a:r>
              <a:rPr lang="en-US" sz="2050" dirty="0">
                <a:solidFill>
                  <a:srgbClr val="002060"/>
                </a:solidFill>
              </a:rPr>
              <a:t>HMV has moved in technology, fashion, live music, and cinemas and has the backing of Sony Music, the Ministry of Sound group and EMI Music. At the time of writing it remains profitable and generates net positive cash flows and is a powerful brand. It is the leading seller of CDs and DVDs in the UK. It is almost 'the last man standing' in its market.</a:t>
            </a:r>
          </a:p>
          <a:p>
            <a:pPr marL="449263" indent="-449263">
              <a:buClr>
                <a:schemeClr val="accent6">
                  <a:lumMod val="50000"/>
                </a:schemeClr>
              </a:buClr>
              <a:buFont typeface="Wingdings 3" panose="05040102010807070707" pitchFamily="18" charset="2"/>
              <a:buChar char=""/>
            </a:pPr>
            <a:r>
              <a:rPr lang="en-US" sz="2050" dirty="0">
                <a:solidFill>
                  <a:srgbClr val="002060"/>
                </a:solidFill>
              </a:rPr>
              <a:t>In January 2011 it issued a profit warning and announced a plan to sell 60 stores, in an effort to fight back against internet and supermarket competition. </a:t>
            </a:r>
            <a:endParaRPr lang="en-US" sz="2050" dirty="0" smtClean="0">
              <a:solidFill>
                <a:srgbClr val="002060"/>
              </a:solidFill>
            </a:endParaRPr>
          </a:p>
          <a:p>
            <a:pPr marL="449263" indent="-449263">
              <a:buClr>
                <a:schemeClr val="accent6">
                  <a:lumMod val="50000"/>
                </a:schemeClr>
              </a:buClr>
              <a:buFont typeface="Wingdings 3" panose="05040102010807070707" pitchFamily="18" charset="2"/>
              <a:buChar char=""/>
            </a:pPr>
            <a:r>
              <a:rPr lang="en-US" sz="2050" dirty="0" smtClean="0">
                <a:solidFill>
                  <a:srgbClr val="002060"/>
                </a:solidFill>
              </a:rPr>
              <a:t>Sales </a:t>
            </a:r>
            <a:r>
              <a:rPr lang="en-US" sz="2050" dirty="0">
                <a:solidFill>
                  <a:srgbClr val="002060"/>
                </a:solidFill>
              </a:rPr>
              <a:t>at the HMV chain fell 13 per cent in the 10 weeks to January 1st 2011: the weather drove even more shoppers online. Yet the run up to Christmas is usually the chain's busiest period. It even opened 'pop up' stores in busy locations for that period only</a:t>
            </a:r>
            <a:r>
              <a:rPr lang="en-US" sz="2050" dirty="0" smtClean="0">
                <a:solidFill>
                  <a:srgbClr val="002060"/>
                </a:solidFill>
              </a:rPr>
              <a:t>.</a:t>
            </a:r>
            <a:endParaRPr lang="en-US" sz="2050" dirty="0">
              <a:solidFill>
                <a:srgbClr val="002060"/>
              </a:solidFill>
            </a:endParaRPr>
          </a:p>
        </p:txBody>
      </p:sp>
      <p:sp>
        <p:nvSpPr>
          <p:cNvPr id="6" name="Title 1"/>
          <p:cNvSpPr>
            <a:spLocks noGrp="1"/>
          </p:cNvSpPr>
          <p:nvPr>
            <p:ph type="title"/>
          </p:nvPr>
        </p:nvSpPr>
        <p:spPr>
          <a:xfrm>
            <a:off x="35496" y="72008"/>
            <a:ext cx="7704856" cy="548680"/>
          </a:xfrm>
        </p:spPr>
        <p:txBody>
          <a:bodyPr>
            <a:noAutofit/>
          </a:bodyPr>
          <a:lstStyle/>
          <a:p>
            <a:r>
              <a:rPr lang="en-GB" sz="4000" dirty="0" smtClean="0"/>
              <a:t>16.3 </a:t>
            </a:r>
            <a:r>
              <a:rPr lang="en-GB" sz="4000" dirty="0"/>
              <a:t>– </a:t>
            </a:r>
            <a:r>
              <a:rPr lang="en-GB" sz="4000" dirty="0" smtClean="0"/>
              <a:t>Changing Market Conditions</a:t>
            </a:r>
            <a:endParaRPr lang="en-GB" sz="4000" dirty="0"/>
          </a:p>
        </p:txBody>
      </p:sp>
      <p:sp>
        <p:nvSpPr>
          <p:cNvPr id="5" name="Round Same Side Corner Rectangle 4">
            <a:hlinkClick r:id="" action="ppaction://noaction"/>
          </p:cNvPr>
          <p:cNvSpPr/>
          <p:nvPr/>
        </p:nvSpPr>
        <p:spPr>
          <a:xfrm>
            <a:off x="6876256" y="661070"/>
            <a:ext cx="648072"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87</a:t>
            </a:r>
            <a:endParaRPr lang="en-GB" sz="1100" b="1" dirty="0">
              <a:latin typeface="Arial" panose="020B0604020202020204" pitchFamily="34" charset="0"/>
              <a:cs typeface="Arial" panose="020B0604020202020204" pitchFamily="34" charset="0"/>
            </a:endParaRPr>
          </a:p>
        </p:txBody>
      </p:sp>
      <p:pic>
        <p:nvPicPr>
          <p:cNvPr id="108546" name="Picture 2" descr="Image result for hmv"/>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9779" b="30198"/>
          <a:stretch/>
        </p:blipFill>
        <p:spPr bwMode="auto">
          <a:xfrm>
            <a:off x="6876256" y="1124744"/>
            <a:ext cx="1944216" cy="518756"/>
          </a:xfrm>
          <a:prstGeom prst="rect">
            <a:avLst/>
          </a:prstGeom>
          <a:noFill/>
          <a:extLst>
            <a:ext uri="{909E8E84-426E-40DD-AFC4-6F175D3DCCD1}">
              <a14:hiddenFill xmlns:a14="http://schemas.microsoft.com/office/drawing/2010/main">
                <a:solidFill>
                  <a:srgbClr val="FFFFFF"/>
                </a:solidFill>
              </a14:hiddenFill>
            </a:ext>
          </a:extLst>
        </p:spPr>
      </p:pic>
      <p:pic>
        <p:nvPicPr>
          <p:cNvPr id="108548" name="Picture 4" descr="Related imag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76256" y="1760405"/>
            <a:ext cx="1944216" cy="1207088"/>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rotWithShape="1">
          <a:blip r:embed="rId5"/>
          <a:srcRect l="14580" t="13579" r="38932" b="9642"/>
          <a:stretch/>
        </p:blipFill>
        <p:spPr>
          <a:xfrm>
            <a:off x="6876257" y="3093672"/>
            <a:ext cx="1944216" cy="1765714"/>
          </a:xfrm>
          <a:prstGeom prst="rect">
            <a:avLst/>
          </a:prstGeom>
        </p:spPr>
      </p:pic>
      <p:pic>
        <p:nvPicPr>
          <p:cNvPr id="4" name="Picture 3"/>
          <p:cNvPicPr>
            <a:picLocks noChangeAspect="1"/>
          </p:cNvPicPr>
          <p:nvPr/>
        </p:nvPicPr>
        <p:blipFill rotWithShape="1">
          <a:blip r:embed="rId6"/>
          <a:srcRect l="14580" t="14563" r="39485" b="17888"/>
          <a:stretch/>
        </p:blipFill>
        <p:spPr>
          <a:xfrm>
            <a:off x="6876256" y="5025193"/>
            <a:ext cx="1944216" cy="1572159"/>
          </a:xfrm>
          <a:prstGeom prst="rect">
            <a:avLst/>
          </a:prstGeom>
        </p:spPr>
      </p:pic>
    </p:spTree>
    <p:extLst>
      <p:ext uri="{BB962C8B-B14F-4D97-AF65-F5344CB8AC3E}">
        <p14:creationId xmlns:p14="http://schemas.microsoft.com/office/powerpoint/2010/main" val="3171500851"/>
      </p:ext>
    </p:extLst>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87688"/>
            <a:ext cx="6408712" cy="5632311"/>
          </a:xfrm>
          <a:prstGeom prst="rect">
            <a:avLst/>
          </a:prstGeom>
        </p:spPr>
        <p:txBody>
          <a:bodyPr wrap="square">
            <a:spAutoFit/>
          </a:bodyPr>
          <a:lstStyle/>
          <a:p>
            <a:pPr marL="352425" indent="-352425">
              <a:buClr>
                <a:schemeClr val="accent6">
                  <a:lumMod val="50000"/>
                </a:schemeClr>
              </a:buClr>
              <a:buFont typeface="Wingdings 3" panose="05040102010807070707" pitchFamily="18" charset="2"/>
              <a:buChar char=""/>
            </a:pPr>
            <a:r>
              <a:rPr lang="en-US" sz="2400" dirty="0" smtClean="0">
                <a:solidFill>
                  <a:srgbClr val="002060"/>
                </a:solidFill>
              </a:rPr>
              <a:t>Waterstones</a:t>
            </a:r>
            <a:r>
              <a:rPr lang="en-US" sz="2400" dirty="0">
                <a:solidFill>
                  <a:srgbClr val="002060"/>
                </a:solidFill>
              </a:rPr>
              <a:t>, the book seller, is part of the HMV group and sales there held up relatively well but </a:t>
            </a:r>
            <a:r>
              <a:rPr lang="en-US" sz="2400" dirty="0" err="1">
                <a:solidFill>
                  <a:srgbClr val="002060"/>
                </a:solidFill>
              </a:rPr>
              <a:t>rumours</a:t>
            </a:r>
            <a:r>
              <a:rPr lang="en-US" sz="2400" dirty="0">
                <a:solidFill>
                  <a:srgbClr val="002060"/>
                </a:solidFill>
              </a:rPr>
              <a:t> suggest that HMV may have to sell Waterstones as well.</a:t>
            </a:r>
          </a:p>
          <a:p>
            <a:pPr>
              <a:buClr>
                <a:schemeClr val="accent6">
                  <a:lumMod val="50000"/>
                </a:schemeClr>
              </a:buClr>
            </a:pPr>
            <a:r>
              <a:rPr lang="en-US" sz="2400" b="1" dirty="0">
                <a:solidFill>
                  <a:srgbClr val="FF0000"/>
                </a:solidFill>
              </a:rPr>
              <a:t>Questions</a:t>
            </a:r>
          </a:p>
          <a:p>
            <a:pPr marL="457200" indent="-457200">
              <a:buClr>
                <a:schemeClr val="accent6">
                  <a:lumMod val="50000"/>
                </a:schemeClr>
              </a:buClr>
              <a:buFont typeface="+mj-lt"/>
              <a:buAutoNum type="arabicPeriod"/>
            </a:pPr>
            <a:r>
              <a:rPr lang="en-US" sz="2400" dirty="0" smtClean="0">
                <a:solidFill>
                  <a:srgbClr val="FF0000"/>
                </a:solidFill>
              </a:rPr>
              <a:t>Is </a:t>
            </a:r>
            <a:r>
              <a:rPr lang="en-US" sz="2400" dirty="0">
                <a:solidFill>
                  <a:srgbClr val="FF0000"/>
                </a:solidFill>
              </a:rPr>
              <a:t>HMV a victim of changing market conditions or has it overestimated its potential for sales?</a:t>
            </a:r>
          </a:p>
          <a:p>
            <a:pPr marL="457200" indent="-457200">
              <a:buClr>
                <a:schemeClr val="accent6">
                  <a:lumMod val="50000"/>
                </a:schemeClr>
              </a:buClr>
              <a:buFont typeface="+mj-lt"/>
              <a:buAutoNum type="arabicPeriod"/>
            </a:pPr>
            <a:r>
              <a:rPr lang="en-US" sz="2400" dirty="0" smtClean="0">
                <a:solidFill>
                  <a:srgbClr val="FF0000"/>
                </a:solidFill>
              </a:rPr>
              <a:t>Is </a:t>
            </a:r>
            <a:r>
              <a:rPr lang="en-US" sz="2400" dirty="0">
                <a:solidFill>
                  <a:srgbClr val="FF0000"/>
                </a:solidFill>
              </a:rPr>
              <a:t>the decision to sell off 60 of its stores a reflection of poor management of its cash flow position?</a:t>
            </a:r>
          </a:p>
          <a:p>
            <a:pPr marL="457200" indent="-457200">
              <a:buClr>
                <a:schemeClr val="accent6">
                  <a:lumMod val="50000"/>
                </a:schemeClr>
              </a:buClr>
              <a:buFont typeface="+mj-lt"/>
              <a:buAutoNum type="arabicPeriod"/>
            </a:pPr>
            <a:r>
              <a:rPr lang="en-US" sz="2400" dirty="0" smtClean="0">
                <a:solidFill>
                  <a:srgbClr val="FF0000"/>
                </a:solidFill>
              </a:rPr>
              <a:t>Is </a:t>
            </a:r>
            <a:r>
              <a:rPr lang="en-US" sz="2400" dirty="0">
                <a:solidFill>
                  <a:srgbClr val="FF0000"/>
                </a:solidFill>
              </a:rPr>
              <a:t>the introduction of off-shoots to its core business likely to breathe new life into the iconic brand? Or should it plan to shrink as sales of CDs will keep on declining?</a:t>
            </a:r>
          </a:p>
        </p:txBody>
      </p:sp>
      <p:sp>
        <p:nvSpPr>
          <p:cNvPr id="6" name="Title 1"/>
          <p:cNvSpPr>
            <a:spLocks noGrp="1"/>
          </p:cNvSpPr>
          <p:nvPr>
            <p:ph type="title"/>
          </p:nvPr>
        </p:nvSpPr>
        <p:spPr>
          <a:xfrm>
            <a:off x="35496" y="72008"/>
            <a:ext cx="7704856" cy="548680"/>
          </a:xfrm>
        </p:spPr>
        <p:txBody>
          <a:bodyPr>
            <a:noAutofit/>
          </a:bodyPr>
          <a:lstStyle/>
          <a:p>
            <a:r>
              <a:rPr lang="en-GB" sz="4000" dirty="0" smtClean="0"/>
              <a:t>16.3 </a:t>
            </a:r>
            <a:r>
              <a:rPr lang="en-GB" sz="4000" dirty="0"/>
              <a:t>– </a:t>
            </a:r>
            <a:r>
              <a:rPr lang="en-GB" sz="4000" dirty="0" smtClean="0"/>
              <a:t>Changing Market Conditions</a:t>
            </a:r>
            <a:endParaRPr lang="en-GB" sz="4000" dirty="0"/>
          </a:p>
        </p:txBody>
      </p:sp>
      <p:sp>
        <p:nvSpPr>
          <p:cNvPr id="5" name="Round Same Side Corner Rectangle 4">
            <a:hlinkClick r:id="" action="ppaction://noaction"/>
          </p:cNvPr>
          <p:cNvSpPr/>
          <p:nvPr/>
        </p:nvSpPr>
        <p:spPr>
          <a:xfrm>
            <a:off x="6876256" y="661070"/>
            <a:ext cx="648072"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86</a:t>
            </a:r>
            <a:endParaRPr lang="en-GB" sz="1100" b="1" dirty="0">
              <a:latin typeface="Arial" panose="020B0604020202020204" pitchFamily="34" charset="0"/>
              <a:cs typeface="Arial" panose="020B0604020202020204" pitchFamily="34" charset="0"/>
            </a:endParaRPr>
          </a:p>
        </p:txBody>
      </p:sp>
      <p:pic>
        <p:nvPicPr>
          <p:cNvPr id="107522" name="Picture 2" descr="Image result for waterston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60232" y="1124744"/>
            <a:ext cx="2160240" cy="1611956"/>
          </a:xfrm>
          <a:prstGeom prst="rect">
            <a:avLst/>
          </a:prstGeom>
          <a:noFill/>
          <a:extLst>
            <a:ext uri="{909E8E84-426E-40DD-AFC4-6F175D3DCCD1}">
              <a14:hiddenFill xmlns:a14="http://schemas.microsoft.com/office/drawing/2010/main">
                <a:solidFill>
                  <a:srgbClr val="FFFFFF"/>
                </a:solidFill>
              </a14:hiddenFill>
            </a:ext>
          </a:extLst>
        </p:spPr>
      </p:pic>
      <p:pic>
        <p:nvPicPr>
          <p:cNvPr id="107524" name="Picture 4" descr="Image result for waterstone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60232" y="2921197"/>
            <a:ext cx="2166483" cy="129989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hlinkClick r:id="rId5"/>
          </p:cNvPr>
          <p:cNvPicPr>
            <a:picLocks noChangeAspect="1"/>
          </p:cNvPicPr>
          <p:nvPr/>
        </p:nvPicPr>
        <p:blipFill rotWithShape="1">
          <a:blip r:embed="rId6"/>
          <a:srcRect l="20115" t="16532" r="25095" b="4719"/>
          <a:stretch/>
        </p:blipFill>
        <p:spPr>
          <a:xfrm>
            <a:off x="6660232" y="4374426"/>
            <a:ext cx="2161184" cy="1746411"/>
          </a:xfrm>
          <a:prstGeom prst="rect">
            <a:avLst/>
          </a:prstGeom>
        </p:spPr>
      </p:pic>
    </p:spTree>
    <p:extLst>
      <p:ext uri="{BB962C8B-B14F-4D97-AF65-F5344CB8AC3E}">
        <p14:creationId xmlns:p14="http://schemas.microsoft.com/office/powerpoint/2010/main" val="354543311"/>
      </p:ext>
    </p:extLst>
  </p:cSld>
  <p:clrMapOvr>
    <a:masterClrMapping/>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19" y="1124744"/>
            <a:ext cx="8568953" cy="5683607"/>
          </a:xfrm>
          <a:prstGeom prst="rect">
            <a:avLst/>
          </a:prstGeom>
        </p:spPr>
        <p:txBody>
          <a:bodyPr wrap="square">
            <a:spAutoFit/>
          </a:bodyPr>
          <a:lstStyle/>
          <a:p>
            <a:pPr marL="457200" indent="-457200">
              <a:spcAft>
                <a:spcPts val="400"/>
              </a:spcAft>
              <a:buClr>
                <a:schemeClr val="accent6">
                  <a:lumMod val="50000"/>
                </a:schemeClr>
              </a:buClr>
              <a:buFont typeface="+mj-lt"/>
              <a:buAutoNum type="arabicPeriod"/>
              <a:tabLst>
                <a:tab pos="8345488" algn="r"/>
              </a:tabLst>
            </a:pPr>
            <a:r>
              <a:rPr lang="en-US" sz="2000" dirty="0">
                <a:solidFill>
                  <a:srgbClr val="FF0000"/>
                </a:solidFill>
              </a:rPr>
              <a:t>In October 2013 Blockbuster, the DVD and computer games retail chain, became </a:t>
            </a:r>
            <a:r>
              <a:rPr lang="en-US" sz="2000" dirty="0" smtClean="0">
                <a:solidFill>
                  <a:srgbClr val="FF0000"/>
                </a:solidFill>
              </a:rPr>
              <a:t>the latest </a:t>
            </a:r>
            <a:r>
              <a:rPr lang="en-US" sz="2000" dirty="0">
                <a:solidFill>
                  <a:srgbClr val="FF0000"/>
                </a:solidFill>
              </a:rPr>
              <a:t>business failure and closed all of its stores.	(1)</a:t>
            </a:r>
          </a:p>
          <a:p>
            <a:pPr marL="811213" indent="-360363">
              <a:spcAft>
                <a:spcPts val="400"/>
              </a:spcAft>
              <a:buClr>
                <a:schemeClr val="accent6">
                  <a:lumMod val="50000"/>
                </a:schemeClr>
              </a:buClr>
              <a:buFont typeface="+mj-lt"/>
              <a:buAutoNum type="alphaUcPeriod"/>
            </a:pPr>
            <a:r>
              <a:rPr lang="en-US" sz="2000" dirty="0">
                <a:solidFill>
                  <a:srgbClr val="FF0000"/>
                </a:solidFill>
              </a:rPr>
              <a:t>an increase in Blockbuster’s cash flow</a:t>
            </a:r>
          </a:p>
          <a:p>
            <a:pPr marL="811213" indent="-360363">
              <a:spcAft>
                <a:spcPts val="400"/>
              </a:spcAft>
              <a:buClr>
                <a:schemeClr val="accent6">
                  <a:lumMod val="50000"/>
                </a:schemeClr>
              </a:buClr>
              <a:buFont typeface="+mj-lt"/>
              <a:buAutoNum type="alphaUcPeriod"/>
            </a:pPr>
            <a:r>
              <a:rPr lang="en-US" sz="2000" dirty="0" smtClean="0">
                <a:solidFill>
                  <a:srgbClr val="FF0000"/>
                </a:solidFill>
              </a:rPr>
              <a:t>an </a:t>
            </a:r>
            <a:r>
              <a:rPr lang="en-US" sz="2000" dirty="0">
                <a:solidFill>
                  <a:srgbClr val="FF0000"/>
                </a:solidFill>
              </a:rPr>
              <a:t>increase in online sales of DVDs</a:t>
            </a:r>
          </a:p>
          <a:p>
            <a:pPr marL="811213" indent="-360363">
              <a:spcAft>
                <a:spcPts val="400"/>
              </a:spcAft>
              <a:buClr>
                <a:schemeClr val="accent6">
                  <a:lumMod val="50000"/>
                </a:schemeClr>
              </a:buClr>
              <a:buFont typeface="+mj-lt"/>
              <a:buAutoNum type="alphaUcPeriod"/>
            </a:pPr>
            <a:r>
              <a:rPr lang="en-US" sz="2000" dirty="0" smtClean="0">
                <a:solidFill>
                  <a:srgbClr val="FF0000"/>
                </a:solidFill>
              </a:rPr>
              <a:t>a </a:t>
            </a:r>
            <a:r>
              <a:rPr lang="en-US" sz="2000" dirty="0">
                <a:solidFill>
                  <a:srgbClr val="FF0000"/>
                </a:solidFill>
              </a:rPr>
              <a:t>decrease in supermarkets selling DVDs</a:t>
            </a:r>
          </a:p>
          <a:p>
            <a:pPr marL="811213" indent="-360363">
              <a:spcAft>
                <a:spcPts val="400"/>
              </a:spcAft>
              <a:buClr>
                <a:schemeClr val="accent6">
                  <a:lumMod val="50000"/>
                </a:schemeClr>
              </a:buClr>
              <a:buFont typeface="+mj-lt"/>
              <a:buAutoNum type="alphaUcPeriod"/>
            </a:pPr>
            <a:r>
              <a:rPr lang="en-US" sz="2000" dirty="0" smtClean="0">
                <a:solidFill>
                  <a:srgbClr val="FF0000"/>
                </a:solidFill>
              </a:rPr>
              <a:t>a </a:t>
            </a:r>
            <a:r>
              <a:rPr lang="en-US" sz="2000" dirty="0">
                <a:solidFill>
                  <a:srgbClr val="FF0000"/>
                </a:solidFill>
              </a:rPr>
              <a:t>decrease in Blockbuster’s labour </a:t>
            </a:r>
            <a:r>
              <a:rPr lang="en-US" sz="2000" dirty="0" smtClean="0">
                <a:solidFill>
                  <a:srgbClr val="FF0000"/>
                </a:solidFill>
              </a:rPr>
              <a:t>costs</a:t>
            </a:r>
          </a:p>
          <a:p>
            <a:pPr marL="450850">
              <a:spcAft>
                <a:spcPts val="400"/>
              </a:spcAft>
              <a:buClr>
                <a:schemeClr val="accent6">
                  <a:lumMod val="50000"/>
                </a:schemeClr>
              </a:buClr>
            </a:pPr>
            <a:r>
              <a:rPr lang="en-US" sz="2000" dirty="0" smtClean="0">
                <a:solidFill>
                  <a:srgbClr val="FF0000"/>
                </a:solidFill>
              </a:rPr>
              <a:t>Answer </a:t>
            </a:r>
            <a:r>
              <a:rPr lang="en-US" sz="2000" dirty="0">
                <a:solidFill>
                  <a:srgbClr val="FF0000"/>
                </a:solidFill>
              </a:rPr>
              <a:t>[   </a:t>
            </a:r>
            <a:r>
              <a:rPr lang="en-US" sz="2000" dirty="0" smtClean="0">
                <a:solidFill>
                  <a:srgbClr val="FF0000"/>
                </a:solidFill>
              </a:rPr>
              <a:t>]</a:t>
            </a:r>
          </a:p>
          <a:p>
            <a:pPr>
              <a:spcAft>
                <a:spcPts val="400"/>
              </a:spcAft>
              <a:buClr>
                <a:schemeClr val="accent6">
                  <a:lumMod val="50000"/>
                </a:schemeClr>
              </a:buClr>
            </a:pPr>
            <a:r>
              <a:rPr lang="en-US" sz="2000" dirty="0" smtClean="0">
                <a:solidFill>
                  <a:srgbClr val="FF0000"/>
                </a:solidFill>
              </a:rPr>
              <a:t>(</a:t>
            </a:r>
            <a:r>
              <a:rPr lang="en-US" sz="2000" dirty="0">
                <a:solidFill>
                  <a:srgbClr val="FF0000"/>
                </a:solidFill>
              </a:rPr>
              <a:t>b) Explain why this answer is </a:t>
            </a:r>
            <a:r>
              <a:rPr lang="en-US" sz="2000" dirty="0" smtClean="0">
                <a:solidFill>
                  <a:srgbClr val="FF0000"/>
                </a:solidFill>
              </a:rPr>
              <a:t>correct (Show your working).</a:t>
            </a:r>
            <a:r>
              <a:rPr lang="en-US" sz="2000" dirty="0">
                <a:solidFill>
                  <a:srgbClr val="FF0000"/>
                </a:solidFill>
              </a:rPr>
              <a:t>	(3)</a:t>
            </a:r>
          </a:p>
          <a:p>
            <a:pPr marL="360363" indent="-360363">
              <a:spcAft>
                <a:spcPts val="400"/>
              </a:spcAft>
              <a:buClr>
                <a:schemeClr val="accent6">
                  <a:lumMod val="50000"/>
                </a:schemeClr>
              </a:buClr>
              <a:buFont typeface="Wingdings 3" panose="05040102010807070707" pitchFamily="18" charset="2"/>
              <a:buChar char=""/>
              <a:tabLst>
                <a:tab pos="8345488" algn="r"/>
              </a:tabLst>
            </a:pPr>
            <a:r>
              <a:rPr lang="en-US" sz="20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en-US" sz="2000" b="1" dirty="0" smtClean="0">
                <a:solidFill>
                  <a:srgbClr val="FF0000"/>
                </a:solidFill>
              </a:rPr>
              <a:t>(</a:t>
            </a:r>
            <a:r>
              <a:rPr lang="en-US" sz="2000" b="1" dirty="0">
                <a:solidFill>
                  <a:srgbClr val="FF0000"/>
                </a:solidFill>
              </a:rPr>
              <a:t>Total for Question 4 = 4 marks)</a:t>
            </a:r>
            <a:endParaRPr lang="en-US" sz="2000" dirty="0">
              <a:solidFill>
                <a:srgbClr val="FF0000"/>
              </a:solidFill>
            </a:endParaRPr>
          </a:p>
        </p:txBody>
      </p:sp>
      <p:sp>
        <p:nvSpPr>
          <p:cNvPr id="6" name="Title 1"/>
          <p:cNvSpPr>
            <a:spLocks noGrp="1"/>
          </p:cNvSpPr>
          <p:nvPr>
            <p:ph type="title"/>
          </p:nvPr>
        </p:nvSpPr>
        <p:spPr>
          <a:xfrm>
            <a:off x="35496" y="72008"/>
            <a:ext cx="7704856" cy="548680"/>
          </a:xfrm>
        </p:spPr>
        <p:txBody>
          <a:bodyPr>
            <a:noAutofit/>
          </a:bodyPr>
          <a:lstStyle/>
          <a:p>
            <a:r>
              <a:rPr lang="en-GB" sz="3600" dirty="0" smtClean="0"/>
              <a:t>16 – Exam Questions – January 2015</a:t>
            </a:r>
            <a:endParaRPr lang="en-GB" sz="3200" dirty="0"/>
          </a:p>
        </p:txBody>
      </p:sp>
      <p:sp>
        <p:nvSpPr>
          <p:cNvPr id="5" name="TextBox 4">
            <a:hlinkClick r:id="rId3" action="ppaction://hlinkfile"/>
          </p:cNvPr>
          <p:cNvSpPr txBox="1"/>
          <p:nvPr/>
        </p:nvSpPr>
        <p:spPr>
          <a:xfrm>
            <a:off x="8244409" y="2708920"/>
            <a:ext cx="576064" cy="830997"/>
          </a:xfrm>
          <a:prstGeom prst="rect">
            <a:avLst/>
          </a:prstGeom>
          <a:noFill/>
        </p:spPr>
        <p:txBody>
          <a:bodyPr wrap="square" rtlCol="0">
            <a:spAutoFit/>
          </a:bodyPr>
          <a:lstStyle/>
          <a:p>
            <a:r>
              <a:rPr lang="en-GB"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3221621978"/>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000" b="1" dirty="0" smtClean="0"/>
              <a:t>1 – New Business Ideas - Weighing</a:t>
            </a:r>
          </a:p>
        </p:txBody>
      </p:sp>
      <p:sp>
        <p:nvSpPr>
          <p:cNvPr id="2" name="Rectangle 1"/>
          <p:cNvSpPr/>
          <p:nvPr/>
        </p:nvSpPr>
        <p:spPr>
          <a:xfrm>
            <a:off x="251520" y="1096426"/>
            <a:ext cx="8640960" cy="461665"/>
          </a:xfrm>
          <a:prstGeom prst="rect">
            <a:avLst/>
          </a:prstGeom>
        </p:spPr>
        <p:txBody>
          <a:bodyPr wrap="square">
            <a:spAutoFit/>
          </a:bodyPr>
          <a:lstStyle/>
          <a:p>
            <a:pPr>
              <a:buClr>
                <a:schemeClr val="accent6">
                  <a:lumMod val="50000"/>
                </a:schemeClr>
              </a:buClr>
            </a:pPr>
            <a:r>
              <a:rPr lang="en-GB" sz="2400" b="1" dirty="0"/>
              <a:t>Assessment objectives and </a:t>
            </a:r>
            <a:r>
              <a:rPr lang="en-GB" sz="2400" b="1" dirty="0" smtClean="0"/>
              <a:t>weightings</a:t>
            </a:r>
          </a:p>
        </p:txBody>
      </p:sp>
      <p:graphicFrame>
        <p:nvGraphicFramePr>
          <p:cNvPr id="6" name="Table 5"/>
          <p:cNvGraphicFramePr>
            <a:graphicFrameLocks noGrp="1"/>
          </p:cNvGraphicFramePr>
          <p:nvPr>
            <p:extLst>
              <p:ext uri="{D42A27DB-BD31-4B8C-83A1-F6EECF244321}">
                <p14:modId xmlns:p14="http://schemas.microsoft.com/office/powerpoint/2010/main" val="301190454"/>
              </p:ext>
            </p:extLst>
          </p:nvPr>
        </p:nvGraphicFramePr>
        <p:xfrm>
          <a:off x="395536" y="1772816"/>
          <a:ext cx="8352930" cy="4297680"/>
        </p:xfrm>
        <a:graphic>
          <a:graphicData uri="http://schemas.openxmlformats.org/drawingml/2006/table">
            <a:tbl>
              <a:tblPr firstRow="1" bandRow="1">
                <a:tableStyleId>{5C22544A-7EE6-4342-B048-85BDC9FD1C3A}</a:tableStyleId>
              </a:tblPr>
              <a:tblGrid>
                <a:gridCol w="648072"/>
                <a:gridCol w="4104456"/>
                <a:gridCol w="1152128"/>
                <a:gridCol w="1152128"/>
                <a:gridCol w="1296146"/>
              </a:tblGrid>
              <a:tr h="316835">
                <a:tc gridSpan="2">
                  <a:txBody>
                    <a:bodyPr/>
                    <a:lstStyle/>
                    <a:p>
                      <a:endParaRPr lang="en-GB" sz="1800" dirty="0">
                        <a:latin typeface="Arial" panose="020B0604020202020204" pitchFamily="34" charset="0"/>
                        <a:cs typeface="Arial" panose="020B0604020202020204" pitchFamily="34" charset="0"/>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hMerge="1">
                  <a:txBody>
                    <a:bodyPr/>
                    <a:lstStyle/>
                    <a:p>
                      <a:endParaRPr lang="en-GB" sz="1400" dirty="0">
                        <a:latin typeface="Arial" panose="020B0604020202020204" pitchFamily="34" charset="0"/>
                        <a:cs typeface="Arial" panose="020B0604020202020204" pitchFamily="34" charset="0"/>
                      </a:endParaRPr>
                    </a:p>
                  </a:txBody>
                  <a:tcPr/>
                </a:tc>
                <a:tc>
                  <a:txBody>
                    <a:bodyPr/>
                    <a:lstStyle/>
                    <a:p>
                      <a:r>
                        <a:rPr lang="en-GB" sz="1800" dirty="0" smtClean="0">
                          <a:latin typeface="Arial" panose="020B0604020202020204" pitchFamily="34" charset="0"/>
                          <a:cs typeface="Arial" panose="020B0604020202020204" pitchFamily="34" charset="0"/>
                        </a:rPr>
                        <a:t>% in IAS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 in IA2</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 in IAL</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835">
                <a:tc>
                  <a:txBody>
                    <a:bodyPr/>
                    <a:lstStyle/>
                    <a:p>
                      <a:r>
                        <a:rPr lang="en-GB" sz="1800" dirty="0" smtClean="0">
                          <a:latin typeface="Arial" panose="020B0604020202020204" pitchFamily="34" charset="0"/>
                          <a:cs typeface="Arial" panose="020B0604020202020204" pitchFamily="34" charset="0"/>
                        </a:rPr>
                        <a:t>AO1</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Demonstrate knowledge and understanding of the </a:t>
                      </a:r>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specified content.</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835">
                <a:tc>
                  <a:txBody>
                    <a:bodyPr/>
                    <a:lstStyle/>
                    <a:p>
                      <a:r>
                        <a:rPr lang="en-GB" sz="1800" dirty="0" smtClean="0">
                          <a:latin typeface="Arial" panose="020B0604020202020204" pitchFamily="34" charset="0"/>
                          <a:cs typeface="Arial" panose="020B0604020202020204" pitchFamily="34" charset="0"/>
                        </a:rPr>
                        <a:t>AO2</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Apply knowledge and understanding of the specified content to problems and issues arising from both familiar </a:t>
                      </a:r>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and unfamiliar situations.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7701">
                <a:tc>
                  <a:txBody>
                    <a:bodyPr/>
                    <a:lstStyle/>
                    <a:p>
                      <a:r>
                        <a:rPr lang="en-GB" sz="1800" dirty="0" smtClean="0">
                          <a:latin typeface="Arial" panose="020B0604020202020204" pitchFamily="34" charset="0"/>
                          <a:cs typeface="Arial" panose="020B0604020202020204" pitchFamily="34" charset="0"/>
                        </a:rPr>
                        <a:t>AO3</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Analyse problems, issues and situations.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30%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27.5%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835">
                <a:tc>
                  <a:txBody>
                    <a:bodyPr/>
                    <a:lstStyle/>
                    <a:p>
                      <a:r>
                        <a:rPr lang="en-GB" sz="1800" dirty="0" smtClean="0">
                          <a:latin typeface="Arial" panose="020B0604020202020204" pitchFamily="34" charset="0"/>
                          <a:cs typeface="Arial" panose="020B0604020202020204" pitchFamily="34" charset="0"/>
                        </a:rPr>
                        <a:t>AO4</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Evaluate, distinguish between and assess appropriateness of fact and opinion, and judge information from a variety of </a:t>
                      </a:r>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sources.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30%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27.5%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472982332"/>
      </p:ext>
    </p:extLst>
  </p:cSld>
  <p:clrMapOvr>
    <a:masterClrMapping/>
  </p:clrMapOvr>
  <p:transition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3600" dirty="0" smtClean="0"/>
              <a:t>16 – Exam Questions – January 2015</a:t>
            </a:r>
            <a:endParaRPr lang="en-GB" sz="3200" dirty="0"/>
          </a:p>
        </p:txBody>
      </p:sp>
      <p:graphicFrame>
        <p:nvGraphicFramePr>
          <p:cNvPr id="7" name="Table 6"/>
          <p:cNvGraphicFramePr>
            <a:graphicFrameLocks noGrp="1"/>
          </p:cNvGraphicFramePr>
          <p:nvPr>
            <p:extLst/>
          </p:nvPr>
        </p:nvGraphicFramePr>
        <p:xfrm>
          <a:off x="323528" y="1124744"/>
          <a:ext cx="8496945" cy="5409184"/>
        </p:xfrm>
        <a:graphic>
          <a:graphicData uri="http://schemas.openxmlformats.org/drawingml/2006/table">
            <a:tbl>
              <a:tblPr firstRow="1" bandRow="1">
                <a:tableStyleId>{5C22544A-7EE6-4342-B048-85BDC9FD1C3A}</a:tableStyleId>
              </a:tblPr>
              <a:tblGrid>
                <a:gridCol w="648072"/>
                <a:gridCol w="6984776"/>
                <a:gridCol w="864097"/>
              </a:tblGrid>
              <a:tr h="370840">
                <a:tc>
                  <a:txBody>
                    <a:bodyPr/>
                    <a:lstStyle/>
                    <a:p>
                      <a:r>
                        <a:rPr lang="en-GB" sz="1400" dirty="0" smtClean="0">
                          <a:latin typeface="Arial" panose="020B0604020202020204" pitchFamily="34" charset="0"/>
                          <a:cs typeface="Arial" panose="020B0604020202020204" pitchFamily="34" charset="0"/>
                        </a:rPr>
                        <a:t>1 (a)</a:t>
                      </a:r>
                      <a:endParaRPr lang="en-GB" sz="1400" dirty="0">
                        <a:latin typeface="Arial" panose="020B0604020202020204" pitchFamily="34" charset="0"/>
                        <a:cs typeface="Arial" panose="020B0604020202020204" pitchFamily="34" charset="0"/>
                      </a:endParaRPr>
                    </a:p>
                  </a:txBody>
                  <a:tcPr/>
                </a:tc>
                <a:tc>
                  <a:txBody>
                    <a:bodyPr/>
                    <a:lstStyle/>
                    <a:p>
                      <a:r>
                        <a:rPr kumimoji="0" lang="en-US" sz="1400" b="0" i="0" u="none" strike="noStrike" kern="1200" baseline="0" dirty="0" smtClean="0">
                          <a:solidFill>
                            <a:schemeClr val="lt1"/>
                          </a:solidFill>
                          <a:latin typeface="Arial" panose="020B0604020202020204" pitchFamily="34" charset="0"/>
                          <a:ea typeface="+mn-ea"/>
                          <a:cs typeface="Arial" panose="020B0604020202020204" pitchFamily="34" charset="0"/>
                        </a:rPr>
                        <a:t>Answer: B (an increase in online sales of DVDs)	</a:t>
                      </a:r>
                    </a:p>
                  </a:txBody>
                  <a:tcPr/>
                </a:tc>
                <a:tc>
                  <a:txBody>
                    <a:bodyPr/>
                    <a:lstStyle/>
                    <a:p>
                      <a:pPr algn="ctr"/>
                      <a:r>
                        <a:rPr lang="en-GB" sz="1400" b="0" dirty="0" smtClean="0">
                          <a:latin typeface="Arial" panose="020B0604020202020204" pitchFamily="34" charset="0"/>
                          <a:cs typeface="Arial" panose="020B0604020202020204" pitchFamily="34" charset="0"/>
                        </a:rPr>
                        <a:t>1 mark</a:t>
                      </a:r>
                      <a:endParaRPr lang="en-GB" sz="1400" b="0" dirty="0">
                        <a:latin typeface="Arial" panose="020B0604020202020204" pitchFamily="34" charset="0"/>
                        <a:cs typeface="Arial" panose="020B0604020202020204" pitchFamily="34" charset="0"/>
                      </a:endParaRPr>
                    </a:p>
                  </a:txBody>
                  <a:tcPr/>
                </a:tc>
              </a:tr>
              <a:tr h="370840">
                <a:tc>
                  <a:txBody>
                    <a:bodyPr/>
                    <a:lstStyle/>
                    <a:p>
                      <a:r>
                        <a:rPr lang="en-GB" sz="1400" dirty="0" smtClean="0">
                          <a:latin typeface="Arial" panose="020B0604020202020204" pitchFamily="34" charset="0"/>
                          <a:cs typeface="Arial" panose="020B0604020202020204" pitchFamily="34" charset="0"/>
                        </a:rPr>
                        <a:t>1(b)</a:t>
                      </a:r>
                      <a:endParaRPr lang="en-GB" sz="1400" dirty="0">
                        <a:latin typeface="Arial" panose="020B0604020202020204" pitchFamily="34" charset="0"/>
                        <a:cs typeface="Arial" panose="020B0604020202020204" pitchFamily="34" charset="0"/>
                      </a:endParaRPr>
                    </a:p>
                  </a:txBody>
                  <a:tcPr/>
                </a:tc>
                <a:tc>
                  <a:txBody>
                    <a:bodyPr/>
                    <a:lstStyle/>
                    <a:p>
                      <a:pPr marL="0" indent="0">
                        <a:lnSpc>
                          <a:spcPct val="100000"/>
                        </a:lnSpc>
                        <a:spcAft>
                          <a:spcPts val="1200"/>
                        </a:spcAft>
                        <a:buClr>
                          <a:srgbClr val="C00000"/>
                        </a:buClr>
                        <a:buFont typeface="Arial" panose="020B0604020202020204" pitchFamily="34" charset="0"/>
                        <a:buNone/>
                      </a:pPr>
                      <a:r>
                        <a:rPr lang="en-US" sz="1430" b="1" dirty="0" smtClean="0">
                          <a:latin typeface="Arial" panose="020B0604020202020204" pitchFamily="34" charset="0"/>
                          <a:cs typeface="Arial" panose="020B0604020202020204" pitchFamily="34" charset="0"/>
                        </a:rPr>
                        <a:t>Explain why this answer is correct:</a:t>
                      </a:r>
                    </a:p>
                    <a:p>
                      <a:pPr marL="285750" indent="-285750">
                        <a:buClr>
                          <a:schemeClr val="accent6">
                            <a:lumMod val="50000"/>
                          </a:schemeClr>
                        </a:buClr>
                        <a:buFont typeface="Arial" panose="020B0604020202020204" pitchFamily="34" charset="0"/>
                        <a:buChar char="•"/>
                      </a:pPr>
                      <a:r>
                        <a:rPr kumimoji="0" lang="en-US" sz="1430" b="0" i="0" u="none" strike="noStrike" kern="1200" baseline="0" dirty="0" smtClean="0">
                          <a:solidFill>
                            <a:schemeClr val="dk1"/>
                          </a:solidFill>
                          <a:latin typeface="Arial" panose="020B0604020202020204" pitchFamily="34" charset="0"/>
                          <a:ea typeface="+mn-ea"/>
                          <a:cs typeface="Arial" panose="020B0604020202020204" pitchFamily="34" charset="0"/>
                        </a:rPr>
                        <a:t>Definition of business failure e.g. when costs exceeds revenues in the long run </a:t>
                      </a:r>
                      <a:r>
                        <a:rPr kumimoji="0" lang="en-US" sz="1430" b="1" i="0" u="none" strike="noStrike" kern="1200" baseline="0" dirty="0" smtClean="0">
                          <a:solidFill>
                            <a:schemeClr val="dk1"/>
                          </a:solidFill>
                          <a:latin typeface="Arial" panose="020B0604020202020204" pitchFamily="34" charset="0"/>
                          <a:ea typeface="+mn-ea"/>
                          <a:cs typeface="Arial" panose="020B0604020202020204" pitchFamily="34" charset="0"/>
                        </a:rPr>
                        <a:t>OR </a:t>
                      </a:r>
                      <a:r>
                        <a:rPr kumimoji="0" lang="en-US" sz="1430" b="0" i="0" u="none" strike="noStrike" kern="1200" baseline="0" dirty="0" smtClean="0">
                          <a:solidFill>
                            <a:schemeClr val="dk1"/>
                          </a:solidFill>
                          <a:latin typeface="Arial" panose="020B0604020202020204" pitchFamily="34" charset="0"/>
                          <a:ea typeface="+mn-ea"/>
                          <a:cs typeface="Arial" panose="020B0604020202020204" pitchFamily="34" charset="0"/>
                        </a:rPr>
                        <a:t>Definition of online sales e.g. products or services can be bought and received on the internet rather than in a physical outlet </a:t>
                      </a:r>
                      <a:r>
                        <a:rPr kumimoji="0" lang="en-US" sz="1430" b="1" i="0" u="none" strike="noStrike" kern="1200" baseline="0" dirty="0" smtClean="0">
                          <a:solidFill>
                            <a:schemeClr val="dk1"/>
                          </a:solidFill>
                          <a:latin typeface="Arial" panose="020B0604020202020204" pitchFamily="34" charset="0"/>
                          <a:ea typeface="+mn-ea"/>
                          <a:cs typeface="Arial" panose="020B0604020202020204" pitchFamily="34" charset="0"/>
                        </a:rPr>
                        <a:t>(1) </a:t>
                      </a:r>
                      <a:endParaRPr kumimoji="0" lang="en-US" sz="1430" b="0" i="0" u="none" strike="noStrike" kern="1200" baseline="0" dirty="0" smtClean="0">
                        <a:solidFill>
                          <a:schemeClr val="dk1"/>
                        </a:solidFill>
                        <a:latin typeface="Arial" panose="020B0604020202020204" pitchFamily="34" charset="0"/>
                        <a:ea typeface="+mn-ea"/>
                        <a:cs typeface="Arial" panose="020B0604020202020204" pitchFamily="34" charset="0"/>
                      </a:endParaRPr>
                    </a:p>
                    <a:p>
                      <a:pPr marL="285750" indent="-285750">
                        <a:buClr>
                          <a:schemeClr val="accent6">
                            <a:lumMod val="50000"/>
                          </a:schemeClr>
                        </a:buClr>
                        <a:buFont typeface="Arial" panose="020B0604020202020204" pitchFamily="34" charset="0"/>
                        <a:buChar char="•"/>
                      </a:pPr>
                      <a:r>
                        <a:rPr kumimoji="0" lang="en-US" sz="1430" b="0" i="0" u="none" strike="noStrike" kern="1200" baseline="0" dirty="0" smtClean="0">
                          <a:solidFill>
                            <a:schemeClr val="dk1"/>
                          </a:solidFill>
                          <a:latin typeface="Arial" panose="020B0604020202020204" pitchFamily="34" charset="0"/>
                          <a:ea typeface="+mn-ea"/>
                          <a:cs typeface="Arial" panose="020B0604020202020204" pitchFamily="34" charset="0"/>
                        </a:rPr>
                        <a:t>Blockbuster failed because it sold DVDs and computer games from traditional retail outlets rather than through online sales as more people are buying DVDs online </a:t>
                      </a:r>
                      <a:r>
                        <a:rPr kumimoji="0" lang="en-US" sz="1430" b="1" i="0" u="none" strike="noStrike" kern="1200" baseline="0" dirty="0" smtClean="0">
                          <a:solidFill>
                            <a:schemeClr val="dk1"/>
                          </a:solidFill>
                          <a:latin typeface="Arial" panose="020B0604020202020204" pitchFamily="34" charset="0"/>
                          <a:ea typeface="+mn-ea"/>
                          <a:cs typeface="Arial" panose="020B0604020202020204" pitchFamily="34" charset="0"/>
                        </a:rPr>
                        <a:t>(1) </a:t>
                      </a:r>
                      <a:endParaRPr kumimoji="0" lang="en-US" sz="1430" b="0" i="0" u="none" strike="noStrike" kern="1200" baseline="0" dirty="0" smtClean="0">
                        <a:solidFill>
                          <a:schemeClr val="dk1"/>
                        </a:solidFill>
                        <a:latin typeface="Arial" panose="020B0604020202020204" pitchFamily="34" charset="0"/>
                        <a:ea typeface="+mn-ea"/>
                        <a:cs typeface="Arial" panose="020B0604020202020204" pitchFamily="34" charset="0"/>
                      </a:endParaRPr>
                    </a:p>
                    <a:p>
                      <a:pPr marL="285750" indent="-285750">
                        <a:buClr>
                          <a:schemeClr val="accent6">
                            <a:lumMod val="50000"/>
                          </a:schemeClr>
                        </a:buClr>
                        <a:buFont typeface="Arial" panose="020B0604020202020204" pitchFamily="34" charset="0"/>
                        <a:buChar char="•"/>
                      </a:pPr>
                      <a:r>
                        <a:rPr kumimoji="0" lang="en-US" sz="1430" b="0" i="0" u="none" strike="noStrike" kern="1200" baseline="0" dirty="0" smtClean="0">
                          <a:solidFill>
                            <a:schemeClr val="dk1"/>
                          </a:solidFill>
                          <a:latin typeface="Arial" panose="020B0604020202020204" pitchFamily="34" charset="0"/>
                          <a:ea typeface="+mn-ea"/>
                          <a:cs typeface="Arial" panose="020B0604020202020204" pitchFamily="34" charset="0"/>
                        </a:rPr>
                        <a:t>This has resulted in a fall in demand for DVDs bought through traditional retail outlets such as Blockbuster </a:t>
                      </a:r>
                      <a:r>
                        <a:rPr kumimoji="0" lang="en-US" sz="1430" b="1" i="0" u="none" strike="noStrike" kern="1200" baseline="0" dirty="0" smtClean="0">
                          <a:solidFill>
                            <a:schemeClr val="dk1"/>
                          </a:solidFill>
                          <a:latin typeface="Arial" panose="020B0604020202020204" pitchFamily="34" charset="0"/>
                          <a:ea typeface="+mn-ea"/>
                          <a:cs typeface="Arial" panose="020B0604020202020204" pitchFamily="34" charset="0"/>
                        </a:rPr>
                        <a:t>(1) </a:t>
                      </a:r>
                      <a:endParaRPr kumimoji="0" lang="en-US" sz="1430" b="0" i="0" u="none" strike="noStrike" kern="1200" baseline="0" dirty="0" smtClean="0">
                        <a:solidFill>
                          <a:schemeClr val="dk1"/>
                        </a:solidFill>
                        <a:latin typeface="Arial" panose="020B0604020202020204" pitchFamily="34" charset="0"/>
                        <a:ea typeface="+mn-ea"/>
                        <a:cs typeface="Arial" panose="020B0604020202020204" pitchFamily="34" charset="0"/>
                      </a:endParaRPr>
                    </a:p>
                    <a:p>
                      <a:r>
                        <a:rPr kumimoji="0" lang="en-US" sz="1430" b="1" i="0" u="none" strike="noStrike" kern="1200" baseline="0" dirty="0" smtClean="0">
                          <a:solidFill>
                            <a:schemeClr val="dk1"/>
                          </a:solidFill>
                          <a:latin typeface="Arial" panose="020B0604020202020204" pitchFamily="34" charset="0"/>
                          <a:ea typeface="+mn-ea"/>
                          <a:cs typeface="Arial" panose="020B0604020202020204" pitchFamily="34" charset="0"/>
                        </a:rPr>
                        <a:t>Alternatively, up to two of the marks above can be achieved by explaining (not defining) distracters, for example: </a:t>
                      </a:r>
                      <a:endParaRPr kumimoji="0" lang="en-US" sz="1430" b="0" i="0" u="none" strike="noStrike" kern="1200" baseline="0" dirty="0" smtClean="0">
                        <a:solidFill>
                          <a:schemeClr val="dk1"/>
                        </a:solidFill>
                        <a:latin typeface="Arial" panose="020B0604020202020204" pitchFamily="34" charset="0"/>
                        <a:ea typeface="+mn-ea"/>
                        <a:cs typeface="Arial" panose="020B0604020202020204" pitchFamily="34" charset="0"/>
                      </a:endParaRPr>
                    </a:p>
                    <a:p>
                      <a:pPr marL="285750" indent="-285750">
                        <a:buClr>
                          <a:schemeClr val="accent6">
                            <a:lumMod val="50000"/>
                          </a:schemeClr>
                        </a:buClr>
                        <a:buFont typeface="Arial" panose="020B0604020202020204" pitchFamily="34" charset="0"/>
                        <a:buChar char="•"/>
                      </a:pPr>
                      <a:r>
                        <a:rPr kumimoji="0" lang="en-US" sz="1430" b="0" i="0" u="none" strike="noStrike" kern="1200" baseline="0" dirty="0" smtClean="0">
                          <a:solidFill>
                            <a:schemeClr val="dk1"/>
                          </a:solidFill>
                          <a:latin typeface="Arial" panose="020B0604020202020204" pitchFamily="34" charset="0"/>
                          <a:ea typeface="+mn-ea"/>
                          <a:cs typeface="Arial" panose="020B0604020202020204" pitchFamily="34" charset="0"/>
                        </a:rPr>
                        <a:t>A is wrong because an increase in cash flow will help Blockbuster to trade effectively in the long term as they have cash to pay suppliers and employees </a:t>
                      </a:r>
                      <a:r>
                        <a:rPr kumimoji="0" lang="en-US" sz="1430" b="1" i="0" u="none" strike="noStrike" kern="1200" baseline="0" dirty="0" smtClean="0">
                          <a:solidFill>
                            <a:schemeClr val="dk1"/>
                          </a:solidFill>
                          <a:latin typeface="Arial" panose="020B0604020202020204" pitchFamily="34" charset="0"/>
                          <a:ea typeface="+mn-ea"/>
                          <a:cs typeface="Arial" panose="020B0604020202020204" pitchFamily="34" charset="0"/>
                        </a:rPr>
                        <a:t>(1) </a:t>
                      </a:r>
                      <a:endParaRPr kumimoji="0" lang="en-US" sz="1430" b="0" i="0" u="none" strike="noStrike" kern="1200" baseline="0" dirty="0" smtClean="0">
                        <a:solidFill>
                          <a:schemeClr val="dk1"/>
                        </a:solidFill>
                        <a:latin typeface="Arial" panose="020B0604020202020204" pitchFamily="34" charset="0"/>
                        <a:ea typeface="+mn-ea"/>
                        <a:cs typeface="Arial" panose="020B0604020202020204" pitchFamily="34" charset="0"/>
                      </a:endParaRPr>
                    </a:p>
                    <a:p>
                      <a:pPr marL="285750" indent="-285750">
                        <a:buClr>
                          <a:schemeClr val="accent6">
                            <a:lumMod val="50000"/>
                          </a:schemeClr>
                        </a:buClr>
                        <a:buFont typeface="Arial" panose="020B0604020202020204" pitchFamily="34" charset="0"/>
                        <a:buChar char="•"/>
                      </a:pPr>
                      <a:r>
                        <a:rPr kumimoji="0" lang="en-US" sz="1430" b="0" i="0" u="none" strike="noStrike" kern="1200" baseline="0" dirty="0" smtClean="0">
                          <a:solidFill>
                            <a:schemeClr val="dk1"/>
                          </a:solidFill>
                          <a:latin typeface="Arial" panose="020B0604020202020204" pitchFamily="34" charset="0"/>
                          <a:ea typeface="+mn-ea"/>
                          <a:cs typeface="Arial" panose="020B0604020202020204" pitchFamily="34" charset="0"/>
                        </a:rPr>
                        <a:t>C is wrong because a decrease in competition from supermarkets could increase sales for Blockbuster as customers have less choice as to where to purchase DVDs and games </a:t>
                      </a:r>
                      <a:r>
                        <a:rPr kumimoji="0" lang="en-US" sz="1430" b="1" i="0" u="none" strike="noStrike" kern="1200" baseline="0" dirty="0" smtClean="0">
                          <a:solidFill>
                            <a:schemeClr val="dk1"/>
                          </a:solidFill>
                          <a:latin typeface="Arial" panose="020B0604020202020204" pitchFamily="34" charset="0"/>
                          <a:ea typeface="+mn-ea"/>
                          <a:cs typeface="Arial" panose="020B0604020202020204" pitchFamily="34" charset="0"/>
                        </a:rPr>
                        <a:t>(1) </a:t>
                      </a:r>
                      <a:endParaRPr kumimoji="0" lang="en-US" sz="1430" b="0" i="0" u="none" strike="noStrike" kern="1200" baseline="0" dirty="0" smtClean="0">
                        <a:solidFill>
                          <a:schemeClr val="dk1"/>
                        </a:solidFill>
                        <a:latin typeface="Arial" panose="020B0604020202020204" pitchFamily="34" charset="0"/>
                        <a:ea typeface="+mn-ea"/>
                        <a:cs typeface="Arial" panose="020B0604020202020204" pitchFamily="34" charset="0"/>
                      </a:endParaRPr>
                    </a:p>
                    <a:p>
                      <a:pPr marL="285750" indent="-285750">
                        <a:buClr>
                          <a:schemeClr val="accent6">
                            <a:lumMod val="50000"/>
                          </a:schemeClr>
                        </a:buClr>
                        <a:buFont typeface="Arial" panose="020B0604020202020204" pitchFamily="34" charset="0"/>
                        <a:buChar char="•"/>
                      </a:pPr>
                      <a:r>
                        <a:rPr kumimoji="0" lang="en-US" sz="1430" b="0" i="0" u="none" strike="noStrike" kern="1200" baseline="0" dirty="0" smtClean="0">
                          <a:solidFill>
                            <a:schemeClr val="dk1"/>
                          </a:solidFill>
                          <a:latin typeface="Arial" panose="020B0604020202020204" pitchFamily="34" charset="0"/>
                          <a:ea typeface="+mn-ea"/>
                          <a:cs typeface="Arial" panose="020B0604020202020204" pitchFamily="34" charset="0"/>
                        </a:rPr>
                        <a:t>D is wrong because if there is a decrease in labour costs Blockbuster should see an increase in operating profits as costs are lower resulting in the business being able to continue to trade </a:t>
                      </a:r>
                      <a:r>
                        <a:rPr kumimoji="0" lang="en-US" sz="1430" b="1" i="0" u="none" strike="noStrike" kern="1200" baseline="0" dirty="0" smtClean="0">
                          <a:solidFill>
                            <a:schemeClr val="dk1"/>
                          </a:solidFill>
                          <a:latin typeface="Arial" panose="020B0604020202020204" pitchFamily="34" charset="0"/>
                          <a:ea typeface="+mn-ea"/>
                          <a:cs typeface="Arial" panose="020B0604020202020204" pitchFamily="34" charset="0"/>
                        </a:rPr>
                        <a:t>(1) </a:t>
                      </a:r>
                      <a:endParaRPr kumimoji="0" lang="en-US" sz="1430" b="0" i="0" u="none" strike="noStrike" kern="1200" baseline="0" dirty="0" smtClean="0">
                        <a:solidFill>
                          <a:schemeClr val="dk1"/>
                        </a:solidFill>
                        <a:latin typeface="Arial" panose="020B0604020202020204" pitchFamily="34" charset="0"/>
                        <a:ea typeface="+mn-ea"/>
                        <a:cs typeface="Arial" panose="020B0604020202020204" pitchFamily="34" charset="0"/>
                      </a:endParaRPr>
                    </a:p>
                    <a:p>
                      <a:r>
                        <a:rPr kumimoji="0" lang="en-US" sz="1430" b="0" i="0" u="none" strike="noStrike" kern="1200" baseline="0" dirty="0" smtClean="0">
                          <a:solidFill>
                            <a:schemeClr val="dk1"/>
                          </a:solidFill>
                          <a:latin typeface="Arial" panose="020B0604020202020204" pitchFamily="34" charset="0"/>
                          <a:ea typeface="+mn-ea"/>
                          <a:cs typeface="Arial" panose="020B0604020202020204" pitchFamily="34" charset="0"/>
                        </a:rPr>
                        <a:t>Any acceptable answer that shows selective knowledge/understanding/application and/or development. </a:t>
                      </a:r>
                    </a:p>
                    <a:p>
                      <a:r>
                        <a:rPr kumimoji="0" lang="en-US" sz="1430" b="1" i="0" u="none" strike="noStrike" kern="1200" baseline="0" dirty="0" smtClean="0">
                          <a:solidFill>
                            <a:schemeClr val="dk1"/>
                          </a:solidFill>
                          <a:latin typeface="Arial" panose="020B0604020202020204" pitchFamily="34" charset="0"/>
                          <a:ea typeface="+mn-ea"/>
                          <a:cs typeface="Arial" panose="020B0604020202020204" pitchFamily="34" charset="0"/>
                        </a:rPr>
                        <a:t>N.B. up to 2 marks out of 3 may be gained for part (b) if part (a) is incorrect. </a:t>
                      </a:r>
                      <a:endParaRPr kumimoji="0" lang="en-US" sz="143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algn="ctr"/>
                      <a:endParaRPr lang="en-GB" sz="1400" dirty="0" smtClean="0">
                        <a:latin typeface="Arial" panose="020B0604020202020204" pitchFamily="34" charset="0"/>
                        <a:cs typeface="Arial" panose="020B0604020202020204" pitchFamily="34" charset="0"/>
                      </a:endParaRPr>
                    </a:p>
                    <a:p>
                      <a:pPr algn="ctr"/>
                      <a:endParaRPr lang="en-GB" sz="1400" dirty="0" smtClean="0">
                        <a:latin typeface="Arial" panose="020B0604020202020204" pitchFamily="34" charset="0"/>
                        <a:cs typeface="Arial" panose="020B0604020202020204" pitchFamily="34" charset="0"/>
                      </a:endParaRPr>
                    </a:p>
                    <a:p>
                      <a:pPr algn="ctr"/>
                      <a:endParaRPr lang="en-GB" sz="1400" dirty="0" smtClean="0">
                        <a:latin typeface="Arial" panose="020B0604020202020204" pitchFamily="34" charset="0"/>
                        <a:cs typeface="Arial" panose="020B0604020202020204" pitchFamily="34" charset="0"/>
                      </a:endParaRPr>
                    </a:p>
                    <a:p>
                      <a:pPr algn="ctr"/>
                      <a:r>
                        <a:rPr lang="en-GB" sz="1400" dirty="0" smtClean="0">
                          <a:latin typeface="Arial" panose="020B0604020202020204" pitchFamily="34" charset="0"/>
                          <a:cs typeface="Arial" panose="020B0604020202020204" pitchFamily="34" charset="0"/>
                        </a:rPr>
                        <a:t>1-3 marks</a:t>
                      </a:r>
                    </a:p>
                    <a:p>
                      <a:pPr algn="ctr"/>
                      <a:endParaRPr lang="en-GB" sz="1400" dirty="0" smtClean="0">
                        <a:latin typeface="Arial" panose="020B0604020202020204" pitchFamily="34" charset="0"/>
                        <a:cs typeface="Arial" panose="020B0604020202020204" pitchFamily="34" charset="0"/>
                      </a:endParaRPr>
                    </a:p>
                    <a:p>
                      <a:pPr algn="ctr"/>
                      <a:endParaRPr lang="en-IE" sz="1400" dirty="0" smtClean="0">
                        <a:latin typeface="Arial" panose="020B0604020202020204" pitchFamily="34" charset="0"/>
                        <a:cs typeface="Arial" panose="020B0604020202020204" pitchFamily="34" charset="0"/>
                      </a:endParaRPr>
                    </a:p>
                    <a:p>
                      <a:pPr algn="ctr"/>
                      <a:endParaRPr lang="en-GB" sz="1400" dirty="0" smtClean="0">
                        <a:latin typeface="Arial" panose="020B0604020202020204" pitchFamily="34" charset="0"/>
                        <a:cs typeface="Arial" panose="020B0604020202020204" pitchFamily="34" charset="0"/>
                      </a:endParaRPr>
                    </a:p>
                    <a:p>
                      <a:pPr algn="ctr"/>
                      <a:endParaRPr lang="en-GB" sz="1400" dirty="0" smtClean="0">
                        <a:latin typeface="Arial" panose="020B0604020202020204" pitchFamily="34" charset="0"/>
                        <a:cs typeface="Arial" panose="020B0604020202020204" pitchFamily="34" charset="0"/>
                      </a:endParaRPr>
                    </a:p>
                    <a:p>
                      <a:pPr algn="ctr"/>
                      <a:endParaRPr lang="en-GB" sz="1400" dirty="0" smtClean="0">
                        <a:latin typeface="Arial" panose="020B0604020202020204" pitchFamily="34" charset="0"/>
                        <a:cs typeface="Arial" panose="020B0604020202020204" pitchFamily="34" charset="0"/>
                      </a:endParaRPr>
                    </a:p>
                    <a:p>
                      <a:pPr algn="ctr"/>
                      <a:endParaRPr lang="en-GB" sz="1400" dirty="0" smtClean="0">
                        <a:latin typeface="Arial" panose="020B0604020202020204" pitchFamily="34" charset="0"/>
                        <a:cs typeface="Arial" panose="020B0604020202020204" pitchFamily="34" charset="0"/>
                      </a:endParaRPr>
                    </a:p>
                    <a:p>
                      <a:pPr algn="ctr"/>
                      <a:endParaRPr lang="en-GB" sz="1400" dirty="0" smtClean="0">
                        <a:latin typeface="Arial" panose="020B0604020202020204" pitchFamily="34" charset="0"/>
                        <a:cs typeface="Arial" panose="020B0604020202020204" pitchFamily="34" charset="0"/>
                      </a:endParaRPr>
                    </a:p>
                    <a:p>
                      <a:pPr algn="ctr"/>
                      <a:endParaRPr lang="en-GB" sz="1400" dirty="0" smtClean="0">
                        <a:latin typeface="Arial" panose="020B0604020202020204" pitchFamily="34" charset="0"/>
                        <a:cs typeface="Arial" panose="020B0604020202020204" pitchFamily="34" charset="0"/>
                      </a:endParaRPr>
                    </a:p>
                    <a:p>
                      <a:pPr algn="ctr"/>
                      <a:endParaRPr lang="en-GB" sz="1400" dirty="0" smtClean="0">
                        <a:latin typeface="Arial" panose="020B0604020202020204" pitchFamily="34" charset="0"/>
                        <a:cs typeface="Arial" panose="020B0604020202020204" pitchFamily="34" charset="0"/>
                      </a:endParaRPr>
                    </a:p>
                    <a:p>
                      <a:pPr algn="ctr"/>
                      <a:endParaRPr lang="en-GB" sz="1400" dirty="0" smtClean="0">
                        <a:latin typeface="Arial" panose="020B0604020202020204" pitchFamily="34" charset="0"/>
                        <a:cs typeface="Arial" panose="020B0604020202020204" pitchFamily="34" charset="0"/>
                      </a:endParaRPr>
                    </a:p>
                    <a:p>
                      <a:pPr algn="ctr"/>
                      <a:r>
                        <a:rPr lang="en-GB" sz="1400" dirty="0" smtClean="0">
                          <a:latin typeface="Arial" panose="020B0604020202020204" pitchFamily="34" charset="0"/>
                          <a:cs typeface="Arial" panose="020B0604020202020204" pitchFamily="34" charset="0"/>
                        </a:rPr>
                        <a:t>Total 4</a:t>
                      </a:r>
                      <a:r>
                        <a:rPr lang="en-GB" sz="1400" baseline="0" dirty="0" smtClean="0">
                          <a:latin typeface="Arial" panose="020B0604020202020204" pitchFamily="34" charset="0"/>
                          <a:cs typeface="Arial" panose="020B0604020202020204" pitchFamily="34" charset="0"/>
                        </a:rPr>
                        <a:t> marks</a:t>
                      </a:r>
                      <a:endParaRPr lang="en-GB" sz="1400" dirty="0" smtClean="0">
                        <a:latin typeface="Arial" panose="020B0604020202020204" pitchFamily="34" charset="0"/>
                        <a:cs typeface="Arial" panose="020B0604020202020204" pitchFamily="34" charset="0"/>
                      </a:endParaRPr>
                    </a:p>
                  </a:txBody>
                  <a:tcPr/>
                </a:tc>
              </a:tr>
            </a:tbl>
          </a:graphicData>
        </a:graphic>
      </p:graphicFrame>
      <p:sp>
        <p:nvSpPr>
          <p:cNvPr id="5" name="TextBox 4">
            <a:hlinkClick r:id="rId3" action="ppaction://hlinkfile"/>
          </p:cNvPr>
          <p:cNvSpPr txBox="1"/>
          <p:nvPr/>
        </p:nvSpPr>
        <p:spPr>
          <a:xfrm>
            <a:off x="8100392" y="2814027"/>
            <a:ext cx="576064" cy="830997"/>
          </a:xfrm>
          <a:prstGeom prst="rect">
            <a:avLst/>
          </a:prstGeom>
          <a:noFill/>
        </p:spPr>
        <p:txBody>
          <a:bodyPr wrap="square" rtlCol="0">
            <a:spAutoFit/>
          </a:bodyPr>
          <a:lstStyle/>
          <a:p>
            <a:r>
              <a:rPr lang="en-GB"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3134677480"/>
      </p:ext>
    </p:extLst>
  </p:cSld>
  <p:clrMapOvr>
    <a:masterClrMapping/>
  </p:clrMapOvr>
  <p:transition advClick="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19" y="1124744"/>
            <a:ext cx="8568953" cy="5375831"/>
          </a:xfrm>
          <a:prstGeom prst="rect">
            <a:avLst/>
          </a:prstGeom>
        </p:spPr>
        <p:txBody>
          <a:bodyPr wrap="square">
            <a:spAutoFit/>
          </a:bodyPr>
          <a:lstStyle/>
          <a:p>
            <a:pPr marL="457200" indent="-457200">
              <a:spcAft>
                <a:spcPts val="400"/>
              </a:spcAft>
              <a:buClr>
                <a:schemeClr val="accent6">
                  <a:lumMod val="50000"/>
                </a:schemeClr>
              </a:buClr>
              <a:buFont typeface="+mj-lt"/>
              <a:buAutoNum type="arabicPeriod" startAt="5"/>
              <a:tabLst>
                <a:tab pos="8345488" algn="r"/>
              </a:tabLst>
            </a:pPr>
            <a:r>
              <a:rPr lang="en-US" sz="2000" dirty="0">
                <a:solidFill>
                  <a:srgbClr val="FF0000"/>
                </a:solidFill>
              </a:rPr>
              <a:t>Global recessions cause many businesses to see a significant fall in revenue.	(1)</a:t>
            </a:r>
          </a:p>
          <a:p>
            <a:pPr marL="811213" indent="-360363">
              <a:spcAft>
                <a:spcPts val="400"/>
              </a:spcAft>
              <a:buClr>
                <a:schemeClr val="accent6">
                  <a:lumMod val="50000"/>
                </a:schemeClr>
              </a:buClr>
              <a:buFont typeface="+mj-lt"/>
              <a:buAutoNum type="alphaUcPeriod"/>
            </a:pPr>
            <a:r>
              <a:rPr lang="en-US" sz="2000" dirty="0">
                <a:solidFill>
                  <a:srgbClr val="FF0000"/>
                </a:solidFill>
              </a:rPr>
              <a:t>Discount food retailer</a:t>
            </a:r>
          </a:p>
          <a:p>
            <a:pPr marL="811213" indent="-360363">
              <a:spcAft>
                <a:spcPts val="400"/>
              </a:spcAft>
              <a:buClr>
                <a:schemeClr val="accent6">
                  <a:lumMod val="50000"/>
                </a:schemeClr>
              </a:buClr>
              <a:buFont typeface="+mj-lt"/>
              <a:buAutoNum type="alphaUcPeriod"/>
            </a:pPr>
            <a:r>
              <a:rPr lang="en-US" sz="2000" dirty="0" smtClean="0">
                <a:solidFill>
                  <a:srgbClr val="FF0000"/>
                </a:solidFill>
              </a:rPr>
              <a:t>Fast </a:t>
            </a:r>
            <a:r>
              <a:rPr lang="en-US" sz="2000" dirty="0">
                <a:solidFill>
                  <a:srgbClr val="FF0000"/>
                </a:solidFill>
              </a:rPr>
              <a:t>food takeaway</a:t>
            </a:r>
          </a:p>
          <a:p>
            <a:pPr marL="811213" indent="-360363">
              <a:spcAft>
                <a:spcPts val="400"/>
              </a:spcAft>
              <a:buClr>
                <a:schemeClr val="accent6">
                  <a:lumMod val="50000"/>
                </a:schemeClr>
              </a:buClr>
              <a:buFont typeface="+mj-lt"/>
              <a:buAutoNum type="alphaUcPeriod"/>
            </a:pPr>
            <a:r>
              <a:rPr lang="en-US" sz="2000" dirty="0" smtClean="0">
                <a:solidFill>
                  <a:srgbClr val="FF0000"/>
                </a:solidFill>
              </a:rPr>
              <a:t>Bus </a:t>
            </a:r>
            <a:r>
              <a:rPr lang="en-US" sz="2000" dirty="0">
                <a:solidFill>
                  <a:srgbClr val="FF0000"/>
                </a:solidFill>
              </a:rPr>
              <a:t>company</a:t>
            </a:r>
          </a:p>
          <a:p>
            <a:pPr marL="811213" indent="-360363">
              <a:spcAft>
                <a:spcPts val="400"/>
              </a:spcAft>
              <a:buClr>
                <a:schemeClr val="accent6">
                  <a:lumMod val="50000"/>
                </a:schemeClr>
              </a:buClr>
              <a:buFont typeface="+mj-lt"/>
              <a:buAutoNum type="alphaUcPeriod"/>
            </a:pPr>
            <a:r>
              <a:rPr lang="en-US" sz="2000" dirty="0" smtClean="0">
                <a:solidFill>
                  <a:srgbClr val="FF0000"/>
                </a:solidFill>
              </a:rPr>
              <a:t>Travel </a:t>
            </a:r>
            <a:r>
              <a:rPr lang="en-US" sz="2000" dirty="0">
                <a:solidFill>
                  <a:srgbClr val="FF0000"/>
                </a:solidFill>
              </a:rPr>
              <a:t>agent</a:t>
            </a:r>
            <a:endParaRPr lang="en-US" sz="2000" dirty="0" smtClean="0">
              <a:solidFill>
                <a:srgbClr val="FF0000"/>
              </a:solidFill>
            </a:endParaRPr>
          </a:p>
          <a:p>
            <a:pPr marL="450850">
              <a:spcAft>
                <a:spcPts val="400"/>
              </a:spcAft>
              <a:buClr>
                <a:schemeClr val="accent6">
                  <a:lumMod val="50000"/>
                </a:schemeClr>
              </a:buClr>
            </a:pPr>
            <a:r>
              <a:rPr lang="en-US" sz="2000" dirty="0" smtClean="0">
                <a:solidFill>
                  <a:srgbClr val="FF0000"/>
                </a:solidFill>
              </a:rPr>
              <a:t>Answer </a:t>
            </a:r>
            <a:r>
              <a:rPr lang="en-US" sz="2000" dirty="0">
                <a:solidFill>
                  <a:srgbClr val="FF0000"/>
                </a:solidFill>
              </a:rPr>
              <a:t>[   </a:t>
            </a:r>
            <a:r>
              <a:rPr lang="en-US" sz="2000" dirty="0" smtClean="0">
                <a:solidFill>
                  <a:srgbClr val="FF0000"/>
                </a:solidFill>
              </a:rPr>
              <a:t>]</a:t>
            </a:r>
          </a:p>
          <a:p>
            <a:pPr>
              <a:spcAft>
                <a:spcPts val="400"/>
              </a:spcAft>
              <a:buClr>
                <a:schemeClr val="accent6">
                  <a:lumMod val="50000"/>
                </a:schemeClr>
              </a:buClr>
            </a:pPr>
            <a:r>
              <a:rPr lang="en-US" sz="2000" dirty="0" smtClean="0">
                <a:solidFill>
                  <a:srgbClr val="FF0000"/>
                </a:solidFill>
              </a:rPr>
              <a:t>(</a:t>
            </a:r>
            <a:r>
              <a:rPr lang="en-US" sz="2000" dirty="0">
                <a:solidFill>
                  <a:srgbClr val="FF0000"/>
                </a:solidFill>
              </a:rPr>
              <a:t>b) Explain why this answer is </a:t>
            </a:r>
            <a:r>
              <a:rPr lang="en-US" sz="2000" dirty="0" smtClean="0">
                <a:solidFill>
                  <a:srgbClr val="FF0000"/>
                </a:solidFill>
              </a:rPr>
              <a:t>correct.</a:t>
            </a:r>
            <a:r>
              <a:rPr lang="en-US" sz="2000" dirty="0">
                <a:solidFill>
                  <a:srgbClr val="FF0000"/>
                </a:solidFill>
              </a:rPr>
              <a:t>	(3)</a:t>
            </a:r>
          </a:p>
          <a:p>
            <a:pPr marL="360363" indent="-360363">
              <a:spcAft>
                <a:spcPts val="400"/>
              </a:spcAft>
              <a:buClr>
                <a:schemeClr val="accent6">
                  <a:lumMod val="50000"/>
                </a:schemeClr>
              </a:buClr>
              <a:buFont typeface="Wingdings 3" panose="05040102010807070707" pitchFamily="18" charset="2"/>
              <a:buChar char=""/>
              <a:tabLst>
                <a:tab pos="8345488" algn="r"/>
              </a:tabLst>
            </a:pPr>
            <a:r>
              <a:rPr lang="en-US" sz="20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en-US" sz="2000" b="1" dirty="0" smtClean="0">
                <a:solidFill>
                  <a:srgbClr val="FF0000"/>
                </a:solidFill>
              </a:rPr>
              <a:t>(</a:t>
            </a:r>
            <a:r>
              <a:rPr lang="en-US" sz="2000" b="1" dirty="0">
                <a:solidFill>
                  <a:srgbClr val="FF0000"/>
                </a:solidFill>
              </a:rPr>
              <a:t>Total for Question </a:t>
            </a:r>
            <a:r>
              <a:rPr lang="en-US" sz="2000" b="1" dirty="0" smtClean="0">
                <a:solidFill>
                  <a:srgbClr val="FF0000"/>
                </a:solidFill>
              </a:rPr>
              <a:t>5 </a:t>
            </a:r>
            <a:r>
              <a:rPr lang="en-US" sz="2000" b="1" dirty="0">
                <a:solidFill>
                  <a:srgbClr val="FF0000"/>
                </a:solidFill>
              </a:rPr>
              <a:t>= 4 marks)</a:t>
            </a:r>
            <a:endParaRPr lang="en-US" sz="2000" dirty="0">
              <a:solidFill>
                <a:srgbClr val="FF0000"/>
              </a:solidFill>
            </a:endParaRPr>
          </a:p>
        </p:txBody>
      </p:sp>
      <p:sp>
        <p:nvSpPr>
          <p:cNvPr id="6" name="Title 1"/>
          <p:cNvSpPr>
            <a:spLocks noGrp="1"/>
          </p:cNvSpPr>
          <p:nvPr>
            <p:ph type="title"/>
          </p:nvPr>
        </p:nvSpPr>
        <p:spPr>
          <a:xfrm>
            <a:off x="35496" y="72008"/>
            <a:ext cx="7704856" cy="548680"/>
          </a:xfrm>
        </p:spPr>
        <p:txBody>
          <a:bodyPr>
            <a:noAutofit/>
          </a:bodyPr>
          <a:lstStyle/>
          <a:p>
            <a:r>
              <a:rPr lang="en-GB" sz="3600" dirty="0" smtClean="0"/>
              <a:t>16 – Exam Questions – January 2015</a:t>
            </a:r>
            <a:endParaRPr lang="en-GB" sz="3200" dirty="0"/>
          </a:p>
        </p:txBody>
      </p:sp>
      <p:sp>
        <p:nvSpPr>
          <p:cNvPr id="7" name="TextBox 6">
            <a:hlinkClick r:id="rId3" action="ppaction://hlinkfile"/>
          </p:cNvPr>
          <p:cNvSpPr txBox="1"/>
          <p:nvPr/>
        </p:nvSpPr>
        <p:spPr>
          <a:xfrm>
            <a:off x="8316416" y="2708920"/>
            <a:ext cx="576064" cy="830997"/>
          </a:xfrm>
          <a:prstGeom prst="rect">
            <a:avLst/>
          </a:prstGeom>
          <a:noFill/>
        </p:spPr>
        <p:txBody>
          <a:bodyPr wrap="square" rtlCol="0">
            <a:spAutoFit/>
          </a:bodyPr>
          <a:lstStyle/>
          <a:p>
            <a:r>
              <a:rPr lang="en-GB"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4001413672"/>
      </p:ext>
    </p:extLst>
  </p:cSld>
  <p:clrMapOvr>
    <a:masterClrMapping/>
  </p:clrMapOvr>
  <p:transition advClick="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3600" dirty="0" smtClean="0"/>
              <a:t>16 – Exam Questions – January 2015</a:t>
            </a:r>
            <a:endParaRPr lang="en-GB" sz="3200" dirty="0"/>
          </a:p>
        </p:txBody>
      </p:sp>
      <p:graphicFrame>
        <p:nvGraphicFramePr>
          <p:cNvPr id="7" name="Table 6"/>
          <p:cNvGraphicFramePr>
            <a:graphicFrameLocks noGrp="1"/>
          </p:cNvGraphicFramePr>
          <p:nvPr>
            <p:extLst>
              <p:ext uri="{D42A27DB-BD31-4B8C-83A1-F6EECF244321}">
                <p14:modId xmlns:p14="http://schemas.microsoft.com/office/powerpoint/2010/main" val="935789694"/>
              </p:ext>
            </p:extLst>
          </p:nvPr>
        </p:nvGraphicFramePr>
        <p:xfrm>
          <a:off x="323528" y="1124744"/>
          <a:ext cx="8496945" cy="5491480"/>
        </p:xfrm>
        <a:graphic>
          <a:graphicData uri="http://schemas.openxmlformats.org/drawingml/2006/table">
            <a:tbl>
              <a:tblPr firstRow="1" bandRow="1">
                <a:tableStyleId>{5C22544A-7EE6-4342-B048-85BDC9FD1C3A}</a:tableStyleId>
              </a:tblPr>
              <a:tblGrid>
                <a:gridCol w="648072"/>
                <a:gridCol w="6984776"/>
                <a:gridCol w="864097"/>
              </a:tblGrid>
              <a:tr h="370840">
                <a:tc>
                  <a:txBody>
                    <a:bodyPr/>
                    <a:lstStyle/>
                    <a:p>
                      <a:r>
                        <a:rPr lang="en-GB" sz="1400" dirty="0" smtClean="0">
                          <a:latin typeface="Arial" panose="020B0604020202020204" pitchFamily="34" charset="0"/>
                          <a:cs typeface="Arial" panose="020B0604020202020204" pitchFamily="34" charset="0"/>
                        </a:rPr>
                        <a:t>5 (a)</a:t>
                      </a:r>
                      <a:endParaRPr lang="en-GB" sz="1400" dirty="0">
                        <a:latin typeface="Arial" panose="020B0604020202020204" pitchFamily="34" charset="0"/>
                        <a:cs typeface="Arial" panose="020B0604020202020204" pitchFamily="34" charset="0"/>
                      </a:endParaRPr>
                    </a:p>
                  </a:txBody>
                  <a:tcPr/>
                </a:tc>
                <a:tc>
                  <a:txBody>
                    <a:bodyPr/>
                    <a:lstStyle/>
                    <a:p>
                      <a:r>
                        <a:rPr kumimoji="0" lang="en-US" sz="1400" b="0" i="0" u="none" strike="noStrike" kern="1200" baseline="0" dirty="0" smtClean="0">
                          <a:solidFill>
                            <a:schemeClr val="lt1"/>
                          </a:solidFill>
                          <a:latin typeface="Arial" panose="020B0604020202020204" pitchFamily="34" charset="0"/>
                          <a:ea typeface="+mn-ea"/>
                          <a:cs typeface="Arial" panose="020B0604020202020204" pitchFamily="34" charset="0"/>
                        </a:rPr>
                        <a:t>Answer: D (a travel agent)	</a:t>
                      </a:r>
                    </a:p>
                  </a:txBody>
                  <a:tcPr/>
                </a:tc>
                <a:tc>
                  <a:txBody>
                    <a:bodyPr/>
                    <a:lstStyle/>
                    <a:p>
                      <a:pPr algn="ctr"/>
                      <a:r>
                        <a:rPr lang="en-GB" sz="1400" b="0" dirty="0" smtClean="0">
                          <a:latin typeface="Arial" panose="020B0604020202020204" pitchFamily="34" charset="0"/>
                          <a:cs typeface="Arial" panose="020B0604020202020204" pitchFamily="34" charset="0"/>
                        </a:rPr>
                        <a:t>1 mark</a:t>
                      </a:r>
                      <a:endParaRPr lang="en-GB" sz="1400" b="0" dirty="0">
                        <a:latin typeface="Arial" panose="020B0604020202020204" pitchFamily="34" charset="0"/>
                        <a:cs typeface="Arial" panose="020B0604020202020204" pitchFamily="34" charset="0"/>
                      </a:endParaRPr>
                    </a:p>
                  </a:txBody>
                  <a:tcPr/>
                </a:tc>
              </a:tr>
              <a:tr h="370840">
                <a:tc>
                  <a:txBody>
                    <a:bodyPr/>
                    <a:lstStyle/>
                    <a:p>
                      <a:r>
                        <a:rPr lang="en-GB" sz="1400" dirty="0" smtClean="0">
                          <a:latin typeface="Arial" panose="020B0604020202020204" pitchFamily="34" charset="0"/>
                          <a:cs typeface="Arial" panose="020B0604020202020204" pitchFamily="34" charset="0"/>
                        </a:rPr>
                        <a:t>5(b)</a:t>
                      </a:r>
                      <a:endParaRPr lang="en-GB" sz="1400" dirty="0">
                        <a:latin typeface="Arial" panose="020B0604020202020204" pitchFamily="34" charset="0"/>
                        <a:cs typeface="Arial" panose="020B0604020202020204" pitchFamily="34" charset="0"/>
                      </a:endParaRPr>
                    </a:p>
                  </a:txBody>
                  <a:tcPr/>
                </a:tc>
                <a:tc>
                  <a:txBody>
                    <a:bodyPr/>
                    <a:lstStyle/>
                    <a:p>
                      <a:pPr algn="l">
                        <a:spcAft>
                          <a:spcPts val="600"/>
                        </a:spcAft>
                      </a:pPr>
                      <a:r>
                        <a:rPr lang="en-US" sz="1500" b="1" i="0" u="none" strike="noStrike" baseline="0" dirty="0" smtClean="0">
                          <a:solidFill>
                            <a:srgbClr val="000000"/>
                          </a:solidFill>
                          <a:latin typeface="Arial" panose="020B0604020202020204" pitchFamily="34" charset="0"/>
                          <a:cs typeface="Arial" panose="020B0604020202020204" pitchFamily="34" charset="0"/>
                        </a:rPr>
                        <a:t>Explain why this answer is correct: </a:t>
                      </a:r>
                      <a:endParaRPr lang="en-US" sz="150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lgn="l">
                        <a:spcAft>
                          <a:spcPts val="600"/>
                        </a:spcAft>
                        <a:buFont typeface="Arial" panose="020B0604020202020204" pitchFamily="34" charset="0"/>
                        <a:buChar char="•"/>
                      </a:pPr>
                      <a:r>
                        <a:rPr lang="en-US" sz="1500" b="0" i="0" u="none" strike="noStrike" baseline="0" dirty="0" smtClean="0">
                          <a:solidFill>
                            <a:srgbClr val="000000"/>
                          </a:solidFill>
                          <a:latin typeface="Arial" panose="020B0604020202020204" pitchFamily="34" charset="0"/>
                          <a:cs typeface="Arial" panose="020B0604020202020204" pitchFamily="34" charset="0"/>
                        </a:rPr>
                        <a:t>Definition of recession e.g. two consecutive quarters of negative growth </a:t>
                      </a:r>
                      <a:r>
                        <a:rPr lang="en-US" sz="1500" b="1" i="0" u="none" strike="noStrike" baseline="0" dirty="0" smtClean="0">
                          <a:solidFill>
                            <a:srgbClr val="000000"/>
                          </a:solidFill>
                          <a:latin typeface="Arial" panose="020B0604020202020204" pitchFamily="34" charset="0"/>
                          <a:cs typeface="Arial" panose="020B0604020202020204" pitchFamily="34" charset="0"/>
                        </a:rPr>
                        <a:t>OR </a:t>
                      </a:r>
                      <a:r>
                        <a:rPr lang="en-US" sz="1500" b="0" i="0" u="none" strike="noStrike" baseline="0" dirty="0" smtClean="0">
                          <a:solidFill>
                            <a:srgbClr val="000000"/>
                          </a:solidFill>
                          <a:latin typeface="Arial" panose="020B0604020202020204" pitchFamily="34" charset="0"/>
                          <a:cs typeface="Arial" panose="020B0604020202020204" pitchFamily="34" charset="0"/>
                        </a:rPr>
                        <a:t>definition of revenue e.g</a:t>
                      </a:r>
                      <a:r>
                        <a:rPr lang="en-US" sz="1500" b="1" i="0" u="none" strike="noStrike" baseline="0" dirty="0" smtClean="0">
                          <a:solidFill>
                            <a:srgbClr val="000000"/>
                          </a:solidFill>
                          <a:latin typeface="Arial" panose="020B0604020202020204" pitchFamily="34" charset="0"/>
                          <a:cs typeface="Arial" panose="020B0604020202020204" pitchFamily="34" charset="0"/>
                        </a:rPr>
                        <a:t>. </a:t>
                      </a:r>
                      <a:r>
                        <a:rPr lang="en-US" sz="1500" b="0" i="0" u="none" strike="noStrike" baseline="0" dirty="0" smtClean="0">
                          <a:solidFill>
                            <a:srgbClr val="000000"/>
                          </a:solidFill>
                          <a:latin typeface="Arial" panose="020B0604020202020204" pitchFamily="34" charset="0"/>
                          <a:cs typeface="Arial" panose="020B0604020202020204" pitchFamily="34" charset="0"/>
                        </a:rPr>
                        <a:t>total amount of trading income generated by sales </a:t>
                      </a:r>
                      <a:r>
                        <a:rPr lang="en-US" sz="1500" b="1" i="0" u="none" strike="noStrike" baseline="0" dirty="0" smtClean="0">
                          <a:solidFill>
                            <a:srgbClr val="000000"/>
                          </a:solidFill>
                          <a:latin typeface="Arial" panose="020B0604020202020204" pitchFamily="34" charset="0"/>
                          <a:cs typeface="Arial" panose="020B0604020202020204" pitchFamily="34" charset="0"/>
                        </a:rPr>
                        <a:t>(1) </a:t>
                      </a:r>
                      <a:endParaRPr lang="en-US" sz="150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lgn="l">
                        <a:spcAft>
                          <a:spcPts val="600"/>
                        </a:spcAft>
                        <a:buFont typeface="Arial" panose="020B0604020202020204" pitchFamily="34" charset="0"/>
                        <a:buChar char="•"/>
                      </a:pPr>
                      <a:r>
                        <a:rPr lang="en-US" sz="1500" b="0" i="0" u="none" strike="noStrike" baseline="0" dirty="0" smtClean="0">
                          <a:solidFill>
                            <a:srgbClr val="000000"/>
                          </a:solidFill>
                          <a:latin typeface="Arial" panose="020B0604020202020204" pitchFamily="34" charset="0"/>
                          <a:cs typeface="Arial" panose="020B0604020202020204" pitchFamily="34" charset="0"/>
                        </a:rPr>
                        <a:t>During a recession many people’s incomes are likely to be reduced so they are unlikely to go on holiday </a:t>
                      </a:r>
                      <a:r>
                        <a:rPr lang="en-US" sz="1500" b="1" i="0" u="none" strike="noStrike" baseline="0" dirty="0" smtClean="0">
                          <a:solidFill>
                            <a:srgbClr val="000000"/>
                          </a:solidFill>
                          <a:latin typeface="Arial" panose="020B0604020202020204" pitchFamily="34" charset="0"/>
                          <a:cs typeface="Arial" panose="020B0604020202020204" pitchFamily="34" charset="0"/>
                        </a:rPr>
                        <a:t>(1) </a:t>
                      </a:r>
                      <a:endParaRPr lang="en-US" sz="150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lgn="l">
                        <a:spcAft>
                          <a:spcPts val="600"/>
                        </a:spcAft>
                        <a:buFont typeface="Arial" panose="020B0604020202020204" pitchFamily="34" charset="0"/>
                        <a:buChar char="•"/>
                      </a:pPr>
                      <a:r>
                        <a:rPr lang="en-US" sz="1500" b="0" i="0" u="none" strike="noStrike" baseline="0" dirty="0" smtClean="0">
                          <a:solidFill>
                            <a:srgbClr val="000000"/>
                          </a:solidFill>
                          <a:latin typeface="Arial" panose="020B0604020202020204" pitchFamily="34" charset="0"/>
                          <a:cs typeface="Arial" panose="020B0604020202020204" pitchFamily="34" charset="0"/>
                        </a:rPr>
                        <a:t>Demand for holidays fall therefore reducing the revenue of travel agents </a:t>
                      </a:r>
                      <a:r>
                        <a:rPr lang="en-US" sz="1500" b="1" i="0" u="none" strike="noStrike" baseline="0" dirty="0" smtClean="0">
                          <a:solidFill>
                            <a:srgbClr val="000000"/>
                          </a:solidFill>
                          <a:latin typeface="Arial" panose="020B0604020202020204" pitchFamily="34" charset="0"/>
                          <a:cs typeface="Arial" panose="020B0604020202020204" pitchFamily="34" charset="0"/>
                        </a:rPr>
                        <a:t>(1) </a:t>
                      </a:r>
                      <a:endParaRPr lang="en-US" sz="1500" b="0" i="0" u="none" strike="noStrike" baseline="0" dirty="0" smtClean="0">
                        <a:solidFill>
                          <a:srgbClr val="000000"/>
                        </a:solidFill>
                        <a:latin typeface="Arial" panose="020B0604020202020204" pitchFamily="34" charset="0"/>
                        <a:cs typeface="Arial" panose="020B0604020202020204" pitchFamily="34" charset="0"/>
                      </a:endParaRPr>
                    </a:p>
                    <a:p>
                      <a:pPr algn="l">
                        <a:spcAft>
                          <a:spcPts val="600"/>
                        </a:spcAft>
                      </a:pPr>
                      <a:r>
                        <a:rPr lang="en-US" sz="1500" b="1" i="0" u="none" strike="noStrike" baseline="0" dirty="0" smtClean="0">
                          <a:solidFill>
                            <a:srgbClr val="000000"/>
                          </a:solidFill>
                          <a:latin typeface="Arial" panose="020B0604020202020204" pitchFamily="34" charset="0"/>
                          <a:cs typeface="Arial" panose="020B0604020202020204" pitchFamily="34" charset="0"/>
                        </a:rPr>
                        <a:t>Alternatively, up to two of the marks above can be achieved by explaining (not defining) distracters, for example: </a:t>
                      </a:r>
                      <a:endParaRPr lang="en-US" sz="150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lgn="l">
                        <a:spcAft>
                          <a:spcPts val="600"/>
                        </a:spcAft>
                        <a:buFont typeface="Arial" panose="020B0604020202020204" pitchFamily="34" charset="0"/>
                        <a:buChar char="•"/>
                      </a:pPr>
                      <a:r>
                        <a:rPr lang="en-US" sz="1500" b="0" i="0" u="none" strike="noStrike" baseline="0" dirty="0" smtClean="0">
                          <a:solidFill>
                            <a:srgbClr val="000000"/>
                          </a:solidFill>
                          <a:latin typeface="Arial" panose="020B0604020202020204" pitchFamily="34" charset="0"/>
                          <a:cs typeface="Arial" panose="020B0604020202020204" pitchFamily="34" charset="0"/>
                        </a:rPr>
                        <a:t>A is wrong because a discount food retailer may have a negative YED and therefore will see an increase in revenue during the recession </a:t>
                      </a:r>
                      <a:r>
                        <a:rPr lang="en-US" sz="1500" b="1" i="0" u="none" strike="noStrike" baseline="0" dirty="0" smtClean="0">
                          <a:solidFill>
                            <a:srgbClr val="000000"/>
                          </a:solidFill>
                          <a:latin typeface="Arial" panose="020B0604020202020204" pitchFamily="34" charset="0"/>
                          <a:cs typeface="Arial" panose="020B0604020202020204" pitchFamily="34" charset="0"/>
                        </a:rPr>
                        <a:t>(1) </a:t>
                      </a:r>
                      <a:endParaRPr lang="en-US" sz="150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lgn="l">
                        <a:spcAft>
                          <a:spcPts val="600"/>
                        </a:spcAft>
                        <a:buFont typeface="Arial" panose="020B0604020202020204" pitchFamily="34" charset="0"/>
                        <a:buChar char="•"/>
                      </a:pPr>
                      <a:r>
                        <a:rPr lang="en-US" sz="1500" b="0" i="0" u="none" strike="noStrike" baseline="0" dirty="0" smtClean="0">
                          <a:solidFill>
                            <a:srgbClr val="000000"/>
                          </a:solidFill>
                          <a:latin typeface="Arial" panose="020B0604020202020204" pitchFamily="34" charset="0"/>
                          <a:cs typeface="Arial" panose="020B0604020202020204" pitchFamily="34" charset="0"/>
                        </a:rPr>
                        <a:t>B is wrong because fast food takeaways may see an increase in revenue as consumers switch to cheaper food rather than going to expensive restaurants </a:t>
                      </a:r>
                      <a:r>
                        <a:rPr lang="en-US" sz="1500" b="1" i="0" u="none" strike="noStrike" baseline="0" dirty="0" smtClean="0">
                          <a:solidFill>
                            <a:srgbClr val="000000"/>
                          </a:solidFill>
                          <a:latin typeface="Arial" panose="020B0604020202020204" pitchFamily="34" charset="0"/>
                          <a:cs typeface="Arial" panose="020B0604020202020204" pitchFamily="34" charset="0"/>
                        </a:rPr>
                        <a:t>(1) </a:t>
                      </a:r>
                      <a:endParaRPr lang="en-US" sz="150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lgn="l">
                        <a:spcAft>
                          <a:spcPts val="600"/>
                        </a:spcAft>
                        <a:buFont typeface="Arial" panose="020B0604020202020204" pitchFamily="34" charset="0"/>
                        <a:buChar char="•"/>
                      </a:pPr>
                      <a:r>
                        <a:rPr lang="en-US" sz="1500" b="0" i="0" u="none" strike="noStrike" baseline="0" dirty="0" smtClean="0">
                          <a:solidFill>
                            <a:srgbClr val="000000"/>
                          </a:solidFill>
                          <a:latin typeface="Arial" panose="020B0604020202020204" pitchFamily="34" charset="0"/>
                          <a:cs typeface="Arial" panose="020B0604020202020204" pitchFamily="34" charset="0"/>
                        </a:rPr>
                        <a:t>C is wrong because a bus company can be regarded as an inferior good and may see revenue increase as consumers cannot afford to travel by car </a:t>
                      </a:r>
                      <a:r>
                        <a:rPr lang="en-US" sz="1500" b="1" i="0" u="none" strike="noStrike" baseline="0" dirty="0" smtClean="0">
                          <a:solidFill>
                            <a:srgbClr val="000000"/>
                          </a:solidFill>
                          <a:latin typeface="Arial" panose="020B0604020202020204" pitchFamily="34" charset="0"/>
                          <a:cs typeface="Arial" panose="020B0604020202020204" pitchFamily="34" charset="0"/>
                        </a:rPr>
                        <a:t>(1) </a:t>
                      </a:r>
                      <a:endParaRPr lang="en-US" sz="1500" b="0" i="0" u="none" strike="noStrike" baseline="0" dirty="0" smtClean="0">
                        <a:solidFill>
                          <a:srgbClr val="000000"/>
                        </a:solidFill>
                        <a:latin typeface="Arial" panose="020B0604020202020204" pitchFamily="34" charset="0"/>
                        <a:cs typeface="Arial" panose="020B0604020202020204" pitchFamily="34" charset="0"/>
                      </a:endParaRPr>
                    </a:p>
                    <a:p>
                      <a:pPr algn="l">
                        <a:spcAft>
                          <a:spcPts val="600"/>
                        </a:spcAft>
                      </a:pPr>
                      <a:r>
                        <a:rPr lang="en-US" sz="1500" b="0" i="0" u="none" strike="noStrike" baseline="0" dirty="0" smtClean="0">
                          <a:solidFill>
                            <a:srgbClr val="000000"/>
                          </a:solidFill>
                          <a:latin typeface="Arial" panose="020B0604020202020204" pitchFamily="34" charset="0"/>
                          <a:cs typeface="Arial" panose="020B0604020202020204" pitchFamily="34" charset="0"/>
                        </a:rPr>
                        <a:t>Any acceptable answer that shows selective knowledge/understanding/application and/or development. </a:t>
                      </a:r>
                    </a:p>
                    <a:p>
                      <a:pPr algn="l">
                        <a:spcAft>
                          <a:spcPts val="600"/>
                        </a:spcAft>
                      </a:pPr>
                      <a:r>
                        <a:rPr lang="en-US" sz="1500" b="1" i="0" u="none" strike="noStrike" baseline="0" dirty="0" smtClean="0">
                          <a:solidFill>
                            <a:srgbClr val="000000"/>
                          </a:solidFill>
                          <a:latin typeface="Arial" panose="020B0604020202020204" pitchFamily="34" charset="0"/>
                          <a:cs typeface="Arial" panose="020B0604020202020204" pitchFamily="34" charset="0"/>
                        </a:rPr>
                        <a:t>N.B. up to 2 marks out of 3 may be gained for part (b) if part (a) is incorrect</a:t>
                      </a:r>
                      <a:endParaRPr lang="en-US" sz="1500" b="0" i="0" u="none" strike="noStrike" baseline="0" dirty="0" smtClean="0">
                        <a:solidFill>
                          <a:srgbClr val="000000"/>
                        </a:solidFill>
                        <a:latin typeface="Arial" panose="020B0604020202020204" pitchFamily="34" charset="0"/>
                        <a:cs typeface="Arial" panose="020B0604020202020204" pitchFamily="34" charset="0"/>
                      </a:endParaRPr>
                    </a:p>
                  </a:txBody>
                  <a:tcPr/>
                </a:tc>
                <a:tc>
                  <a:txBody>
                    <a:bodyPr/>
                    <a:lstStyle/>
                    <a:p>
                      <a:pPr algn="ctr"/>
                      <a:endParaRPr lang="en-GB" sz="1400" dirty="0" smtClean="0">
                        <a:latin typeface="Arial" panose="020B0604020202020204" pitchFamily="34" charset="0"/>
                        <a:cs typeface="Arial" panose="020B0604020202020204" pitchFamily="34" charset="0"/>
                      </a:endParaRPr>
                    </a:p>
                    <a:p>
                      <a:pPr algn="ctr"/>
                      <a:endParaRPr lang="en-GB" sz="1400" dirty="0" smtClean="0">
                        <a:latin typeface="Arial" panose="020B0604020202020204" pitchFamily="34" charset="0"/>
                        <a:cs typeface="Arial" panose="020B0604020202020204" pitchFamily="34" charset="0"/>
                      </a:endParaRPr>
                    </a:p>
                    <a:p>
                      <a:pPr algn="ctr"/>
                      <a:endParaRPr lang="en-GB" sz="1400" dirty="0" smtClean="0">
                        <a:latin typeface="Arial" panose="020B0604020202020204" pitchFamily="34" charset="0"/>
                        <a:cs typeface="Arial" panose="020B0604020202020204" pitchFamily="34" charset="0"/>
                      </a:endParaRPr>
                    </a:p>
                    <a:p>
                      <a:pPr algn="ctr"/>
                      <a:r>
                        <a:rPr lang="en-GB" sz="1400" dirty="0" smtClean="0">
                          <a:latin typeface="Arial" panose="020B0604020202020204" pitchFamily="34" charset="0"/>
                          <a:cs typeface="Arial" panose="020B0604020202020204" pitchFamily="34" charset="0"/>
                        </a:rPr>
                        <a:t>1-3 marks</a:t>
                      </a:r>
                    </a:p>
                    <a:p>
                      <a:pPr algn="ctr"/>
                      <a:endParaRPr lang="en-GB" sz="1400" dirty="0" smtClean="0">
                        <a:latin typeface="Arial" panose="020B0604020202020204" pitchFamily="34" charset="0"/>
                        <a:cs typeface="Arial" panose="020B0604020202020204" pitchFamily="34" charset="0"/>
                      </a:endParaRPr>
                    </a:p>
                    <a:p>
                      <a:pPr algn="ctr"/>
                      <a:endParaRPr lang="en-IE" sz="1400" dirty="0" smtClean="0">
                        <a:latin typeface="Arial" panose="020B0604020202020204" pitchFamily="34" charset="0"/>
                        <a:cs typeface="Arial" panose="020B0604020202020204" pitchFamily="34" charset="0"/>
                      </a:endParaRPr>
                    </a:p>
                    <a:p>
                      <a:pPr algn="ctr"/>
                      <a:endParaRPr lang="en-GB" sz="1400" dirty="0" smtClean="0">
                        <a:latin typeface="Arial" panose="020B0604020202020204" pitchFamily="34" charset="0"/>
                        <a:cs typeface="Arial" panose="020B0604020202020204" pitchFamily="34" charset="0"/>
                      </a:endParaRPr>
                    </a:p>
                    <a:p>
                      <a:pPr algn="ctr"/>
                      <a:endParaRPr lang="en-GB" sz="1400" dirty="0" smtClean="0">
                        <a:latin typeface="Arial" panose="020B0604020202020204" pitchFamily="34" charset="0"/>
                        <a:cs typeface="Arial" panose="020B0604020202020204" pitchFamily="34" charset="0"/>
                      </a:endParaRPr>
                    </a:p>
                    <a:p>
                      <a:pPr algn="ctr"/>
                      <a:endParaRPr lang="en-GB" sz="1400" dirty="0" smtClean="0">
                        <a:latin typeface="Arial" panose="020B0604020202020204" pitchFamily="34" charset="0"/>
                        <a:cs typeface="Arial" panose="020B0604020202020204" pitchFamily="34" charset="0"/>
                      </a:endParaRPr>
                    </a:p>
                    <a:p>
                      <a:pPr algn="ctr"/>
                      <a:endParaRPr lang="en-GB" sz="1400" dirty="0" smtClean="0">
                        <a:latin typeface="Arial" panose="020B0604020202020204" pitchFamily="34" charset="0"/>
                        <a:cs typeface="Arial" panose="020B0604020202020204" pitchFamily="34" charset="0"/>
                      </a:endParaRPr>
                    </a:p>
                    <a:p>
                      <a:pPr algn="ctr"/>
                      <a:endParaRPr lang="en-GB" sz="1400" dirty="0" smtClean="0">
                        <a:latin typeface="Arial" panose="020B0604020202020204" pitchFamily="34" charset="0"/>
                        <a:cs typeface="Arial" panose="020B0604020202020204" pitchFamily="34" charset="0"/>
                      </a:endParaRPr>
                    </a:p>
                    <a:p>
                      <a:pPr algn="ctr"/>
                      <a:endParaRPr lang="en-GB" sz="1400" dirty="0" smtClean="0">
                        <a:latin typeface="Arial" panose="020B0604020202020204" pitchFamily="34" charset="0"/>
                        <a:cs typeface="Arial" panose="020B0604020202020204" pitchFamily="34" charset="0"/>
                      </a:endParaRPr>
                    </a:p>
                    <a:p>
                      <a:pPr algn="ctr"/>
                      <a:endParaRPr lang="en-GB" sz="1400" dirty="0" smtClean="0">
                        <a:latin typeface="Arial" panose="020B0604020202020204" pitchFamily="34" charset="0"/>
                        <a:cs typeface="Arial" panose="020B0604020202020204" pitchFamily="34" charset="0"/>
                      </a:endParaRPr>
                    </a:p>
                    <a:p>
                      <a:pPr algn="ctr"/>
                      <a:endParaRPr lang="en-GB" sz="1400" dirty="0" smtClean="0">
                        <a:latin typeface="Arial" panose="020B0604020202020204" pitchFamily="34" charset="0"/>
                        <a:cs typeface="Arial" panose="020B0604020202020204" pitchFamily="34" charset="0"/>
                      </a:endParaRPr>
                    </a:p>
                    <a:p>
                      <a:pPr algn="ctr"/>
                      <a:r>
                        <a:rPr lang="en-GB" sz="1400" dirty="0" smtClean="0">
                          <a:latin typeface="Arial" panose="020B0604020202020204" pitchFamily="34" charset="0"/>
                          <a:cs typeface="Arial" panose="020B0604020202020204" pitchFamily="34" charset="0"/>
                        </a:rPr>
                        <a:t>Total 4</a:t>
                      </a:r>
                      <a:r>
                        <a:rPr lang="en-GB" sz="1400" baseline="0" dirty="0" smtClean="0">
                          <a:latin typeface="Arial" panose="020B0604020202020204" pitchFamily="34" charset="0"/>
                          <a:cs typeface="Arial" panose="020B0604020202020204" pitchFamily="34" charset="0"/>
                        </a:rPr>
                        <a:t> marks</a:t>
                      </a:r>
                      <a:endParaRPr lang="en-GB" sz="1400" dirty="0" smtClean="0">
                        <a:latin typeface="Arial" panose="020B0604020202020204" pitchFamily="34" charset="0"/>
                        <a:cs typeface="Arial" panose="020B0604020202020204" pitchFamily="34" charset="0"/>
                      </a:endParaRPr>
                    </a:p>
                  </a:txBody>
                  <a:tcPr/>
                </a:tc>
              </a:tr>
            </a:tbl>
          </a:graphicData>
        </a:graphic>
      </p:graphicFrame>
      <p:sp>
        <p:nvSpPr>
          <p:cNvPr id="4" name="TextBox 3">
            <a:hlinkClick r:id="rId3" action="ppaction://hlinkfile"/>
          </p:cNvPr>
          <p:cNvSpPr txBox="1"/>
          <p:nvPr/>
        </p:nvSpPr>
        <p:spPr>
          <a:xfrm>
            <a:off x="8172400" y="2958043"/>
            <a:ext cx="576064" cy="830997"/>
          </a:xfrm>
          <a:prstGeom prst="rect">
            <a:avLst/>
          </a:prstGeom>
          <a:noFill/>
        </p:spPr>
        <p:txBody>
          <a:bodyPr wrap="square" rtlCol="0">
            <a:spAutoFit/>
          </a:bodyPr>
          <a:lstStyle/>
          <a:p>
            <a:r>
              <a:rPr lang="en-GB"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2359830939"/>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586145"/>
          </a:xfrm>
          <a:prstGeom prst="rect">
            <a:avLst/>
          </a:prstGeom>
        </p:spPr>
        <p:txBody>
          <a:bodyPr wrap="square">
            <a:spAutoFit/>
          </a:bodyPr>
          <a:lstStyle/>
          <a:p>
            <a:pPr>
              <a:buClr>
                <a:schemeClr val="accent6">
                  <a:lumMod val="50000"/>
                </a:schemeClr>
              </a:buClr>
            </a:pPr>
            <a:r>
              <a:rPr lang="en-US" sz="1700" b="1" dirty="0" smtClean="0"/>
              <a:t>Dos</a:t>
            </a:r>
            <a:endParaRPr lang="en-US" sz="1700" b="1" dirty="0"/>
          </a:p>
          <a:p>
            <a:pPr marL="457200" indent="-457200">
              <a:buClr>
                <a:schemeClr val="accent6">
                  <a:lumMod val="50000"/>
                </a:schemeClr>
              </a:buClr>
              <a:buFont typeface="Wingdings 3" panose="05040102010807070707" pitchFamily="18" charset="2"/>
              <a:buChar char=""/>
            </a:pPr>
            <a:r>
              <a:rPr lang="en-US" sz="1700" dirty="0"/>
              <a:t>Do answer the question</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No credit can be given for good Business Studies knowledge that is not relevant to the question.</a:t>
            </a:r>
          </a:p>
          <a:p>
            <a:pPr marL="457200" indent="-457200">
              <a:buClr>
                <a:schemeClr val="accent6">
                  <a:lumMod val="50000"/>
                </a:schemeClr>
              </a:buClr>
              <a:buFont typeface="Wingdings 3" panose="05040102010807070707" pitchFamily="18" charset="2"/>
              <a:buChar char=""/>
            </a:pPr>
            <a:r>
              <a:rPr lang="en-US" sz="1700" dirty="0"/>
              <a:t>Do use the mark allocation to guide how much you write</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Writing more than necessary will not result in extra marks.</a:t>
            </a:r>
          </a:p>
          <a:p>
            <a:pPr marL="457200" indent="-457200">
              <a:buClr>
                <a:schemeClr val="accent6">
                  <a:lumMod val="50000"/>
                </a:schemeClr>
              </a:buClr>
              <a:buFont typeface="Wingdings 3" panose="05040102010807070707" pitchFamily="18" charset="2"/>
              <a:buChar char=""/>
            </a:pPr>
            <a:r>
              <a:rPr lang="en-US" sz="1700" dirty="0"/>
              <a:t>Do use real-life business-based examples in your answers</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These often help illustrate your level of knowledge.</a:t>
            </a:r>
          </a:p>
          <a:p>
            <a:pPr marL="457200" indent="-457200">
              <a:buClr>
                <a:schemeClr val="accent6">
                  <a:lumMod val="50000"/>
                </a:schemeClr>
              </a:buClr>
              <a:buFont typeface="Wingdings 3" panose="05040102010807070707" pitchFamily="18" charset="2"/>
              <a:buChar char=""/>
            </a:pPr>
            <a:r>
              <a:rPr lang="en-US" sz="1700" dirty="0"/>
              <a:t>Do write legibly</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An examiner cannot give marks if the answer cannot be read.</a:t>
            </a:r>
          </a:p>
          <a:p>
            <a:pPr marL="457200" indent="-457200">
              <a:buClr>
                <a:schemeClr val="accent6">
                  <a:lumMod val="50000"/>
                </a:schemeClr>
              </a:buClr>
              <a:buFont typeface="Wingdings 3" panose="05040102010807070707" pitchFamily="18" charset="2"/>
              <a:buChar char=""/>
            </a:pPr>
            <a:r>
              <a:rPr lang="en-US" sz="1700" dirty="0"/>
              <a:t>Do use correct ‘business language</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Marks will be lost if you fail to use terms appropriately.</a:t>
            </a:r>
          </a:p>
          <a:p>
            <a:pPr>
              <a:buClr>
                <a:schemeClr val="accent6">
                  <a:lumMod val="50000"/>
                </a:schemeClr>
              </a:buClr>
            </a:pPr>
            <a:r>
              <a:rPr lang="en-US" sz="1700" b="1" dirty="0" smtClean="0"/>
              <a:t>Don'ts</a:t>
            </a:r>
            <a:endParaRPr lang="en-US" sz="1700" b="1" dirty="0"/>
          </a:p>
          <a:p>
            <a:pPr marL="457200" indent="-457200">
              <a:buClr>
                <a:schemeClr val="accent6">
                  <a:lumMod val="50000"/>
                </a:schemeClr>
              </a:buClr>
              <a:buFont typeface="Wingdings 3" panose="05040102010807070707" pitchFamily="18" charset="2"/>
              <a:buChar char=""/>
            </a:pPr>
            <a:r>
              <a:rPr lang="en-US" sz="1700" dirty="0"/>
              <a:t>Don't fill up blank spaces on the exam paper</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If you write too much on one question, you may run out of time to answer some of the others.</a:t>
            </a:r>
          </a:p>
          <a:p>
            <a:pPr marL="457200" indent="-457200">
              <a:buClr>
                <a:schemeClr val="accent6">
                  <a:lumMod val="50000"/>
                </a:schemeClr>
              </a:buClr>
              <a:buFont typeface="Wingdings 3" panose="05040102010807070707" pitchFamily="18" charset="2"/>
              <a:buChar char=""/>
            </a:pPr>
            <a:r>
              <a:rPr lang="en-US" sz="1700" dirty="0"/>
              <a:t>Don't contradict yourself</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Present reasoned arguments for and against.</a:t>
            </a:r>
          </a:p>
          <a:p>
            <a:pPr marL="457200" indent="-457200">
              <a:buClr>
                <a:schemeClr val="accent6">
                  <a:lumMod val="50000"/>
                </a:schemeClr>
              </a:buClr>
              <a:buFont typeface="Wingdings 3" panose="05040102010807070707" pitchFamily="18" charset="2"/>
              <a:buChar char=""/>
            </a:pPr>
            <a:r>
              <a:rPr lang="en-US" sz="1700" dirty="0"/>
              <a:t>Don't spend too much time on a part that you find difficult</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Exam time is limited, and you can always return to the difficult part if you have enough time at the end of the exam.</a:t>
            </a:r>
          </a:p>
        </p:txBody>
      </p:sp>
      <p:sp>
        <p:nvSpPr>
          <p:cNvPr id="7"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1017313815"/>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324535"/>
          </a:xfrm>
          <a:prstGeom prst="rect">
            <a:avLst/>
          </a:prstGeom>
        </p:spPr>
        <p:txBody>
          <a:bodyPr wrap="square">
            <a:spAutoFit/>
          </a:bodyPr>
          <a:lstStyle/>
          <a:p>
            <a:pPr marL="457200" indent="-457200">
              <a:buClr>
                <a:schemeClr val="accent6">
                  <a:lumMod val="50000"/>
                </a:schemeClr>
              </a:buClr>
              <a:buFont typeface="Wingdings 3" panose="05040102010807070707" pitchFamily="18" charset="2"/>
              <a:buChar char=""/>
            </a:pPr>
            <a:r>
              <a:rPr lang="en-US" sz="1700" dirty="0"/>
              <a:t>As you progress through your course you will do lots of work with your teachers on how to approach </a:t>
            </a:r>
            <a:r>
              <a:rPr lang="en-US" sz="1700" dirty="0" smtClean="0"/>
              <a:t>exam questions</a:t>
            </a:r>
            <a:r>
              <a:rPr lang="en-US" sz="1700" dirty="0"/>
              <a:t>. Here are just a couple of general tips to help you out:</a:t>
            </a:r>
          </a:p>
          <a:p>
            <a:pPr marL="457200" indent="-457200">
              <a:buClr>
                <a:schemeClr val="accent6">
                  <a:lumMod val="50000"/>
                </a:schemeClr>
              </a:buClr>
              <a:buFont typeface="+mj-lt"/>
              <a:buAutoNum type="arabicPeriod"/>
            </a:pPr>
            <a:r>
              <a:rPr lang="en-US" sz="1700" dirty="0" smtClean="0"/>
              <a:t>When </a:t>
            </a:r>
            <a:r>
              <a:rPr lang="en-US" sz="1700" dirty="0"/>
              <a:t>you read a question, look for </a:t>
            </a:r>
            <a:r>
              <a:rPr lang="en-US" sz="1700" b="1" dirty="0"/>
              <a:t>three things:</a:t>
            </a:r>
          </a:p>
          <a:p>
            <a:pPr marL="795338" indent="-338138">
              <a:buClr>
                <a:schemeClr val="accent6">
                  <a:lumMod val="50000"/>
                </a:schemeClr>
              </a:buClr>
              <a:buFont typeface="+mj-lt"/>
              <a:buAutoNum type="alphaLcParenR"/>
            </a:pPr>
            <a:r>
              <a:rPr lang="en-US" sz="1700" dirty="0" smtClean="0"/>
              <a:t>The </a:t>
            </a:r>
            <a:r>
              <a:rPr lang="en-US" sz="1700" b="1" dirty="0">
                <a:solidFill>
                  <a:srgbClr val="FF0000"/>
                </a:solidFill>
              </a:rPr>
              <a:t>command word.</a:t>
            </a:r>
            <a:r>
              <a:rPr lang="en-US" sz="1700" dirty="0"/>
              <a:t> This tells you to ‘describe’, ‘analyse’, ‘assess’ etc. It is important because </a:t>
            </a:r>
            <a:r>
              <a:rPr lang="en-US" sz="1700" dirty="0" smtClean="0"/>
              <a:t>it lets </a:t>
            </a:r>
            <a:r>
              <a:rPr lang="en-US" sz="1700" dirty="0"/>
              <a:t>you know which skills and assessment objectives are being assessed in your answer. Make </a:t>
            </a:r>
            <a:r>
              <a:rPr lang="en-US" sz="1700" dirty="0" smtClean="0"/>
              <a:t>sure you </a:t>
            </a:r>
            <a:r>
              <a:rPr lang="en-US" sz="1700" dirty="0"/>
              <a:t>know what each command word is asking for.</a:t>
            </a:r>
          </a:p>
          <a:p>
            <a:pPr marL="795338" indent="-338138">
              <a:buClr>
                <a:schemeClr val="accent6">
                  <a:lumMod val="50000"/>
                </a:schemeClr>
              </a:buClr>
              <a:buFont typeface="+mj-lt"/>
              <a:buAutoNum type="alphaLcParenR"/>
            </a:pPr>
            <a:r>
              <a:rPr lang="en-US" sz="1700" dirty="0" smtClean="0"/>
              <a:t>The </a:t>
            </a:r>
            <a:r>
              <a:rPr lang="en-US" sz="1700" b="1" dirty="0">
                <a:solidFill>
                  <a:srgbClr val="FF0000"/>
                </a:solidFill>
              </a:rPr>
              <a:t>number of marks</a:t>
            </a:r>
            <a:r>
              <a:rPr lang="en-US" sz="1700" dirty="0">
                <a:solidFill>
                  <a:srgbClr val="FF0000"/>
                </a:solidFill>
              </a:rPr>
              <a:t> </a:t>
            </a:r>
            <a:r>
              <a:rPr lang="en-US" sz="1700" dirty="0"/>
              <a:t>given. This gives you information about how to answer the question </a:t>
            </a:r>
            <a:r>
              <a:rPr lang="en-US" sz="1700" dirty="0" smtClean="0"/>
              <a:t>because you </a:t>
            </a:r>
            <a:r>
              <a:rPr lang="en-US" sz="1700" dirty="0"/>
              <a:t>can see whether marks are given for each skill demonstrated (with low-mark answers) or for </a:t>
            </a:r>
            <a:r>
              <a:rPr lang="en-US" sz="1700" dirty="0" smtClean="0"/>
              <a:t>the level </a:t>
            </a:r>
            <a:r>
              <a:rPr lang="en-US" sz="1700" dirty="0"/>
              <a:t>of response (higher mark answers). Understanding how to gain marks means that you can </a:t>
            </a:r>
            <a:r>
              <a:rPr lang="en-US" sz="1700" dirty="0" smtClean="0"/>
              <a:t>self-check your </a:t>
            </a:r>
            <a:r>
              <a:rPr lang="en-US" sz="1700" dirty="0"/>
              <a:t>answers to see whether you have given the examiner what they need in order to </a:t>
            </a:r>
            <a:r>
              <a:rPr lang="en-US" sz="1700" dirty="0" smtClean="0"/>
              <a:t>award you </a:t>
            </a:r>
            <a:r>
              <a:rPr lang="en-US" sz="1700" dirty="0"/>
              <a:t>full marks.</a:t>
            </a:r>
          </a:p>
          <a:p>
            <a:pPr marL="795338" indent="-338138">
              <a:buClr>
                <a:schemeClr val="accent6">
                  <a:lumMod val="50000"/>
                </a:schemeClr>
              </a:buClr>
              <a:buFont typeface="+mj-lt"/>
              <a:buAutoNum type="alphaLcParenR"/>
            </a:pPr>
            <a:r>
              <a:rPr lang="en-US" sz="1700" dirty="0" smtClean="0"/>
              <a:t>The </a:t>
            </a:r>
            <a:r>
              <a:rPr lang="en-US" sz="1700" b="1" dirty="0">
                <a:solidFill>
                  <a:srgbClr val="FF0000"/>
                </a:solidFill>
              </a:rPr>
              <a:t>relevant theory</a:t>
            </a:r>
            <a:r>
              <a:rPr lang="en-US" sz="1700" b="1" dirty="0"/>
              <a:t>.</a:t>
            </a:r>
            <a:r>
              <a:rPr lang="en-US" sz="1700" dirty="0"/>
              <a:t> Each question is testing your understanding of a piece of theory from </a:t>
            </a:r>
            <a:r>
              <a:rPr lang="en-US" sz="1700" dirty="0" smtClean="0"/>
              <a:t>the unit </a:t>
            </a:r>
            <a:r>
              <a:rPr lang="en-US" sz="1700" dirty="0"/>
              <a:t>specification. You may have to apply this to a specific context, but before this you need to </a:t>
            </a:r>
            <a:r>
              <a:rPr lang="en-US" sz="1700" dirty="0" smtClean="0"/>
              <a:t>be clear </a:t>
            </a:r>
            <a:r>
              <a:rPr lang="en-US" sz="1700" dirty="0"/>
              <a:t>on what the theory is. In this book the questions all relate to the chapter they are in, so this </a:t>
            </a:r>
            <a:r>
              <a:rPr lang="en-US" sz="1700" dirty="0" smtClean="0"/>
              <a:t>is pretty </a:t>
            </a:r>
            <a:r>
              <a:rPr lang="en-US" sz="1700" dirty="0"/>
              <a:t>easy, but get in the habit now of thinking about the key pieces of theory before you start </a:t>
            </a:r>
            <a:r>
              <a:rPr lang="en-US" sz="1700" dirty="0" smtClean="0"/>
              <a:t>to write </a:t>
            </a:r>
            <a:r>
              <a:rPr lang="en-US" sz="1700" dirty="0"/>
              <a:t>your answers.</a:t>
            </a:r>
          </a:p>
        </p:txBody>
      </p:sp>
      <p:sp>
        <p:nvSpPr>
          <p:cNvPr id="6"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468325192"/>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632311"/>
          </a:xfrm>
          <a:prstGeom prst="rect">
            <a:avLst/>
          </a:prstGeom>
        </p:spPr>
        <p:txBody>
          <a:bodyPr wrap="square">
            <a:spAutoFit/>
          </a:bodyPr>
          <a:lstStyle/>
          <a:p>
            <a:pPr marL="457200" indent="-457200">
              <a:buClr>
                <a:schemeClr val="accent6">
                  <a:lumMod val="50000"/>
                </a:schemeClr>
              </a:buClr>
              <a:buFont typeface="+mj-lt"/>
              <a:buAutoNum type="arabicPeriod" startAt="2"/>
            </a:pPr>
            <a:r>
              <a:rPr lang="en-US" sz="2000" dirty="0"/>
              <a:t>Application is the skill of writing in context. To help you develop this skill when you read business </a:t>
            </a:r>
            <a:r>
              <a:rPr lang="en-US" sz="2000" dirty="0" smtClean="0"/>
              <a:t>case studies</a:t>
            </a:r>
            <a:r>
              <a:rPr lang="en-US" sz="2000" dirty="0"/>
              <a:t>, as part of your wider reading and in sections B and C of the unit 1 exam paper, make brief </a:t>
            </a:r>
            <a:r>
              <a:rPr lang="en-US" sz="2000" dirty="0" smtClean="0"/>
              <a:t>notes using </a:t>
            </a:r>
            <a:r>
              <a:rPr lang="en-US" sz="2000" dirty="0"/>
              <a:t>the acronym LOSER. Then draw on these notes when applying theory to the business:</a:t>
            </a:r>
          </a:p>
          <a:p>
            <a:pPr marL="795338" indent="-388938">
              <a:buClr>
                <a:schemeClr val="accent6">
                  <a:lumMod val="50000"/>
                </a:schemeClr>
              </a:buClr>
              <a:buFont typeface="Wingdings 3" panose="05040102010807070707" pitchFamily="18" charset="2"/>
              <a:buChar char=""/>
              <a:tabLst>
                <a:tab pos="914400" algn="l"/>
              </a:tabLst>
            </a:pPr>
            <a:r>
              <a:rPr lang="en-US" sz="2000" b="1" dirty="0"/>
              <a:t>LO</a:t>
            </a:r>
            <a:r>
              <a:rPr lang="en-US" sz="2000" dirty="0"/>
              <a:t> stands for long-term and short-term objectives</a:t>
            </a:r>
          </a:p>
          <a:p>
            <a:pPr marL="795338" indent="-388938">
              <a:buClr>
                <a:schemeClr val="accent6">
                  <a:lumMod val="50000"/>
                </a:schemeClr>
              </a:buClr>
              <a:buFont typeface="Wingdings 3" panose="05040102010807070707" pitchFamily="18" charset="2"/>
              <a:buChar char=""/>
              <a:tabLst>
                <a:tab pos="914400" algn="l"/>
              </a:tabLst>
            </a:pPr>
            <a:r>
              <a:rPr lang="en-US" sz="2000" dirty="0"/>
              <a:t>What are the business’s goals, overall and within the situation described in the case study? Any </a:t>
            </a:r>
            <a:r>
              <a:rPr lang="en-US" sz="2000" dirty="0" smtClean="0"/>
              <a:t>issues you </a:t>
            </a:r>
            <a:r>
              <a:rPr lang="en-US" sz="2000" dirty="0"/>
              <a:t>highlight or suggested actions you identify should be relevant to the objectives of the business.</a:t>
            </a:r>
          </a:p>
          <a:p>
            <a:pPr marL="795338" indent="-388938">
              <a:buClr>
                <a:schemeClr val="accent6">
                  <a:lumMod val="50000"/>
                </a:schemeClr>
              </a:buClr>
              <a:buFont typeface="Wingdings 3" panose="05040102010807070707" pitchFamily="18" charset="2"/>
              <a:buChar char=""/>
              <a:tabLst>
                <a:tab pos="914400" algn="l"/>
              </a:tabLst>
            </a:pPr>
            <a:r>
              <a:rPr lang="en-US" sz="2000" b="1" dirty="0"/>
              <a:t>S</a:t>
            </a:r>
            <a:r>
              <a:rPr lang="en-US" sz="2000" dirty="0"/>
              <a:t> stands for stakeholders</a:t>
            </a:r>
          </a:p>
          <a:p>
            <a:pPr marL="795338" indent="-388938">
              <a:buClr>
                <a:schemeClr val="accent6">
                  <a:lumMod val="50000"/>
                </a:schemeClr>
              </a:buClr>
              <a:buFont typeface="Wingdings 3" panose="05040102010807070707" pitchFamily="18" charset="2"/>
              <a:buChar char=""/>
              <a:tabLst>
                <a:tab pos="914400" algn="l"/>
              </a:tabLst>
            </a:pPr>
            <a:r>
              <a:rPr lang="en-US" sz="2000" dirty="0"/>
              <a:t>What groups of individuals have an interest in this business? Be as specific as you can, using the </a:t>
            </a:r>
            <a:r>
              <a:rPr lang="en-US" sz="2000" dirty="0" smtClean="0"/>
              <a:t>names of </a:t>
            </a:r>
            <a:r>
              <a:rPr lang="en-US" sz="2000" dirty="0"/>
              <a:t>owners, for example, or listing the different suppliers if these are mentioned in the case study.</a:t>
            </a:r>
          </a:p>
          <a:p>
            <a:pPr marL="795338" indent="-388938">
              <a:buClr>
                <a:schemeClr val="accent6">
                  <a:lumMod val="50000"/>
                </a:schemeClr>
              </a:buClr>
              <a:buFont typeface="Wingdings 3" panose="05040102010807070707" pitchFamily="18" charset="2"/>
              <a:buChar char=""/>
              <a:tabLst>
                <a:tab pos="914400" algn="l"/>
              </a:tabLst>
            </a:pPr>
            <a:r>
              <a:rPr lang="en-US" sz="2000" b="1" dirty="0"/>
              <a:t>E</a:t>
            </a:r>
            <a:r>
              <a:rPr lang="en-US" sz="2000" dirty="0"/>
              <a:t> stands for </a:t>
            </a:r>
            <a:r>
              <a:rPr lang="en-US" sz="2000" dirty="0" smtClean="0"/>
              <a:t>environment</a:t>
            </a:r>
            <a:endParaRPr lang="en-US" sz="2000" dirty="0"/>
          </a:p>
          <a:p>
            <a:pPr marL="795338" indent="-388938">
              <a:buClr>
                <a:schemeClr val="accent6">
                  <a:lumMod val="50000"/>
                </a:schemeClr>
              </a:buClr>
              <a:buFont typeface="Wingdings 3" panose="05040102010807070707" pitchFamily="18" charset="2"/>
              <a:buChar char=""/>
              <a:tabLst>
                <a:tab pos="914400" algn="l"/>
              </a:tabLst>
            </a:pPr>
            <a:r>
              <a:rPr lang="en-US" sz="2000" dirty="0"/>
              <a:t>Used here, this E refers to everything to do with the environment in which the business operates.</a:t>
            </a:r>
          </a:p>
        </p:txBody>
      </p:sp>
      <p:sp>
        <p:nvSpPr>
          <p:cNvPr id="6"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3329640905"/>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586145"/>
          </a:xfrm>
          <a:prstGeom prst="rect">
            <a:avLst/>
          </a:prstGeom>
        </p:spPr>
        <p:txBody>
          <a:bodyPr wrap="square">
            <a:spAutoFit/>
          </a:bodyPr>
          <a:lstStyle/>
          <a:p>
            <a:pPr marL="457200" indent="-457200">
              <a:buClr>
                <a:schemeClr val="accent6">
                  <a:lumMod val="50000"/>
                </a:schemeClr>
              </a:buClr>
              <a:buFont typeface="Wingdings 3" panose="05040102010807070707" pitchFamily="18" charset="2"/>
              <a:buChar char=""/>
            </a:pPr>
            <a:r>
              <a:rPr lang="en-US" sz="1700" dirty="0"/>
              <a:t>Consider (briefly) the following:</a:t>
            </a:r>
          </a:p>
          <a:p>
            <a:pPr marL="863600" indent="-406400">
              <a:buClr>
                <a:schemeClr val="accent6">
                  <a:lumMod val="50000"/>
                </a:schemeClr>
              </a:buClr>
              <a:buFont typeface="Wingdings" panose="05000000000000000000" pitchFamily="2" charset="2"/>
              <a:buChar char="v"/>
            </a:pPr>
            <a:r>
              <a:rPr lang="en-US" sz="1700" dirty="0" smtClean="0"/>
              <a:t>The </a:t>
            </a:r>
            <a:r>
              <a:rPr lang="en-US" sz="1700" dirty="0"/>
              <a:t>market in which the business competes</a:t>
            </a:r>
          </a:p>
          <a:p>
            <a:pPr marL="863600" indent="-406400">
              <a:buClr>
                <a:schemeClr val="accent6">
                  <a:lumMod val="50000"/>
                </a:schemeClr>
              </a:buClr>
              <a:buFont typeface="Wingdings" panose="05000000000000000000" pitchFamily="2" charset="2"/>
              <a:buChar char="v"/>
            </a:pPr>
            <a:r>
              <a:rPr lang="en-US" sz="1700" dirty="0" smtClean="0"/>
              <a:t>Major </a:t>
            </a:r>
            <a:r>
              <a:rPr lang="en-US" sz="1700" dirty="0"/>
              <a:t>competitors</a:t>
            </a:r>
          </a:p>
          <a:p>
            <a:pPr marL="863600" indent="-406400">
              <a:buClr>
                <a:schemeClr val="accent6">
                  <a:lumMod val="50000"/>
                </a:schemeClr>
              </a:buClr>
              <a:buFont typeface="Wingdings" panose="05000000000000000000" pitchFamily="2" charset="2"/>
              <a:buChar char="v"/>
            </a:pPr>
            <a:r>
              <a:rPr lang="en-US" sz="1700" dirty="0" smtClean="0"/>
              <a:t>Trends </a:t>
            </a:r>
            <a:r>
              <a:rPr lang="en-US" sz="1700" dirty="0"/>
              <a:t>in the market</a:t>
            </a:r>
          </a:p>
          <a:p>
            <a:pPr marL="863600" indent="-406400">
              <a:buClr>
                <a:schemeClr val="accent6">
                  <a:lumMod val="50000"/>
                </a:schemeClr>
              </a:buClr>
              <a:buFont typeface="Wingdings" panose="05000000000000000000" pitchFamily="2" charset="2"/>
              <a:buChar char="v"/>
            </a:pPr>
            <a:r>
              <a:rPr lang="en-US" sz="1700" dirty="0" smtClean="0"/>
              <a:t>Economic </a:t>
            </a:r>
            <a:r>
              <a:rPr lang="en-US" sz="1700" dirty="0"/>
              <a:t>conditions</a:t>
            </a:r>
          </a:p>
          <a:p>
            <a:pPr marL="863600" indent="-406400">
              <a:buClr>
                <a:schemeClr val="accent6">
                  <a:lumMod val="50000"/>
                </a:schemeClr>
              </a:buClr>
              <a:buFont typeface="Wingdings" panose="05000000000000000000" pitchFamily="2" charset="2"/>
              <a:buChar char="v"/>
            </a:pPr>
            <a:r>
              <a:rPr lang="en-US" sz="1700" dirty="0" smtClean="0"/>
              <a:t>Any </a:t>
            </a:r>
            <a:r>
              <a:rPr lang="en-US" sz="1700" dirty="0"/>
              <a:t>other relevant SLEPT factors. SLEPT stands for: Social, Legal, Economic, Political, Technological.</a:t>
            </a:r>
          </a:p>
          <a:p>
            <a:pPr marL="457200" indent="-457200">
              <a:buClr>
                <a:schemeClr val="accent6">
                  <a:lumMod val="50000"/>
                </a:schemeClr>
              </a:buClr>
              <a:buFont typeface="Wingdings 3" panose="05040102010807070707" pitchFamily="18" charset="2"/>
              <a:buChar char=""/>
            </a:pPr>
            <a:r>
              <a:rPr lang="en-US" sz="1700" dirty="0"/>
              <a:t>It is an acronym commonly used to embrace all aspects of the business environment.</a:t>
            </a:r>
          </a:p>
          <a:p>
            <a:pPr marL="457200" indent="-457200">
              <a:buClr>
                <a:schemeClr val="accent6">
                  <a:lumMod val="50000"/>
                </a:schemeClr>
              </a:buClr>
              <a:buFont typeface="Wingdings 3" panose="05040102010807070707" pitchFamily="18" charset="2"/>
              <a:buChar char=""/>
            </a:pPr>
            <a:r>
              <a:rPr lang="en-US" sz="1700" b="1" dirty="0"/>
              <a:t>R</a:t>
            </a:r>
            <a:r>
              <a:rPr lang="en-US" sz="1700" dirty="0"/>
              <a:t> stands for resources.</a:t>
            </a:r>
          </a:p>
          <a:p>
            <a:pPr marL="457200" indent="-457200">
              <a:buClr>
                <a:schemeClr val="accent6">
                  <a:lumMod val="50000"/>
                </a:schemeClr>
              </a:buClr>
              <a:buFont typeface="Wingdings 3" panose="05040102010807070707" pitchFamily="18" charset="2"/>
              <a:buChar char=""/>
            </a:pPr>
            <a:r>
              <a:rPr lang="en-US" sz="1700" dirty="0"/>
              <a:t>The E above asks you to look at factors which are beyond the business’s control – these apply to all </a:t>
            </a:r>
            <a:r>
              <a:rPr lang="en-US" sz="1700" dirty="0" smtClean="0"/>
              <a:t>firms in </a:t>
            </a:r>
            <a:r>
              <a:rPr lang="en-US" sz="1700" dirty="0"/>
              <a:t>the market. Resources are factors which are specific to the business and are not available to </a:t>
            </a:r>
            <a:r>
              <a:rPr lang="en-US" sz="1700" dirty="0" smtClean="0"/>
              <a:t>all firms</a:t>
            </a:r>
            <a:r>
              <a:rPr lang="en-US" sz="1700" dirty="0"/>
              <a:t>… the opposite. Using resources effectively can give a firm a source of competitive advantage. </a:t>
            </a:r>
            <a:r>
              <a:rPr lang="en-US" sz="1700" dirty="0" smtClean="0"/>
              <a:t>This means </a:t>
            </a:r>
            <a:r>
              <a:rPr lang="en-US" sz="1700" dirty="0"/>
              <a:t>a way to gain customers over competitors. Resources could include:</a:t>
            </a:r>
          </a:p>
          <a:p>
            <a:pPr marL="863600" indent="-406400">
              <a:buClr>
                <a:schemeClr val="accent6">
                  <a:lumMod val="50000"/>
                </a:schemeClr>
              </a:buClr>
              <a:buFont typeface="Wingdings" panose="05000000000000000000" pitchFamily="2" charset="2"/>
              <a:buChar char="v"/>
            </a:pPr>
            <a:r>
              <a:rPr lang="en-US" sz="1700" dirty="0" smtClean="0"/>
              <a:t>Special </a:t>
            </a:r>
            <a:r>
              <a:rPr lang="en-US" sz="1700" dirty="0"/>
              <a:t>staff skills and expertise</a:t>
            </a:r>
          </a:p>
          <a:p>
            <a:pPr marL="863600" indent="-406400">
              <a:buClr>
                <a:schemeClr val="accent6">
                  <a:lumMod val="50000"/>
                </a:schemeClr>
              </a:buClr>
              <a:buFont typeface="Wingdings" panose="05000000000000000000" pitchFamily="2" charset="2"/>
              <a:buChar char="v"/>
            </a:pPr>
            <a:r>
              <a:rPr lang="en-US" sz="1700" dirty="0" smtClean="0"/>
              <a:t>Money </a:t>
            </a:r>
            <a:r>
              <a:rPr lang="en-US" sz="1700" dirty="0"/>
              <a:t>in the bank</a:t>
            </a:r>
          </a:p>
          <a:p>
            <a:pPr marL="863600" indent="-406400">
              <a:buClr>
                <a:schemeClr val="accent6">
                  <a:lumMod val="50000"/>
                </a:schemeClr>
              </a:buClr>
              <a:buFont typeface="Wingdings" panose="05000000000000000000" pitchFamily="2" charset="2"/>
              <a:buChar char="v"/>
            </a:pPr>
            <a:r>
              <a:rPr lang="en-US" sz="1700" dirty="0" smtClean="0"/>
              <a:t>A </a:t>
            </a:r>
            <a:r>
              <a:rPr lang="en-US" sz="1700" dirty="0"/>
              <a:t>good reputation</a:t>
            </a:r>
          </a:p>
          <a:p>
            <a:pPr marL="863600" indent="-406400">
              <a:buClr>
                <a:schemeClr val="accent6">
                  <a:lumMod val="50000"/>
                </a:schemeClr>
              </a:buClr>
              <a:buFont typeface="Wingdings" panose="05000000000000000000" pitchFamily="2" charset="2"/>
              <a:buChar char="v"/>
            </a:pPr>
            <a:r>
              <a:rPr lang="en-US" sz="1700" dirty="0" smtClean="0"/>
              <a:t>Strong </a:t>
            </a:r>
            <a:r>
              <a:rPr lang="en-US" sz="1700" dirty="0"/>
              <a:t>brands</a:t>
            </a:r>
          </a:p>
          <a:p>
            <a:pPr marL="863600" indent="-406400">
              <a:buClr>
                <a:schemeClr val="accent6">
                  <a:lumMod val="50000"/>
                </a:schemeClr>
              </a:buClr>
              <a:buFont typeface="Wingdings" panose="05000000000000000000" pitchFamily="2" charset="2"/>
              <a:buChar char="v"/>
            </a:pPr>
            <a:r>
              <a:rPr lang="en-US" sz="1700" dirty="0" smtClean="0"/>
              <a:t>A </a:t>
            </a:r>
            <a:r>
              <a:rPr lang="en-US" sz="1700" dirty="0"/>
              <a:t>secure customer base</a:t>
            </a:r>
          </a:p>
          <a:p>
            <a:pPr marL="863600" indent="-406400">
              <a:buClr>
                <a:schemeClr val="accent6">
                  <a:lumMod val="50000"/>
                </a:schemeClr>
              </a:buClr>
              <a:buFont typeface="Wingdings" panose="05000000000000000000" pitchFamily="2" charset="2"/>
              <a:buChar char="v"/>
            </a:pPr>
            <a:r>
              <a:rPr lang="en-US" sz="1700" dirty="0" smtClean="0"/>
              <a:t>Access </a:t>
            </a:r>
            <a:r>
              <a:rPr lang="en-US" sz="1700" dirty="0"/>
              <a:t>to particularly high quality raw materials, or to low cost materials.</a:t>
            </a:r>
          </a:p>
        </p:txBody>
      </p:sp>
      <p:sp>
        <p:nvSpPr>
          <p:cNvPr id="6"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1674498760"/>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840760" cy="5632311"/>
          </a:xfrm>
          <a:prstGeom prst="rect">
            <a:avLst/>
          </a:prstGeom>
        </p:spPr>
        <p:txBody>
          <a:bodyPr wrap="square">
            <a:spAutoFit/>
          </a:bodyPr>
          <a:lstStyle/>
          <a:p>
            <a:pPr>
              <a:buClr>
                <a:schemeClr val="accent6">
                  <a:lumMod val="50000"/>
                </a:schemeClr>
              </a:buClr>
            </a:pPr>
            <a:r>
              <a:rPr lang="en-US" b="1" dirty="0">
                <a:solidFill>
                  <a:srgbClr val="002060"/>
                </a:solidFill>
              </a:rPr>
              <a:t>Selling sportswear</a:t>
            </a:r>
          </a:p>
          <a:p>
            <a:pPr marL="360363" indent="-360363">
              <a:buClr>
                <a:schemeClr val="accent6">
                  <a:lumMod val="50000"/>
                </a:schemeClr>
              </a:buClr>
              <a:buFont typeface="Wingdings 3" panose="05040102010807070707" pitchFamily="18" charset="2"/>
              <a:buChar char=""/>
            </a:pPr>
            <a:r>
              <a:rPr lang="en-US" dirty="0">
                <a:solidFill>
                  <a:srgbClr val="002060"/>
                </a:solidFill>
              </a:rPr>
              <a:t>Two old friends set themselves up in business in the 1970s selling sports wear. The leisure side of this industry was only just beginning to catch on then and their sales were mainly to sports teams. In an effort to broaden their appeal, one of the partners, without consulting the other, bought 5,000 pairs of sports socks from a dealer who was cold calling. This was a bad decision on three grounds;</a:t>
            </a:r>
          </a:p>
          <a:p>
            <a:pPr marL="711200" indent="-360363">
              <a:buClr>
                <a:schemeClr val="accent6">
                  <a:lumMod val="50000"/>
                </a:schemeClr>
              </a:buClr>
              <a:buFont typeface="Arial" panose="020B0604020202020204" pitchFamily="34" charset="0"/>
              <a:buChar char="•"/>
            </a:pPr>
            <a:r>
              <a:rPr lang="en-US" dirty="0" smtClean="0">
                <a:solidFill>
                  <a:srgbClr val="002060"/>
                </a:solidFill>
              </a:rPr>
              <a:t>trust </a:t>
            </a:r>
            <a:r>
              <a:rPr lang="en-US" dirty="0">
                <a:solidFill>
                  <a:srgbClr val="002060"/>
                </a:solidFill>
              </a:rPr>
              <a:t>was destroyed between the partners. In law a decision made by one partner is binding on all partners</a:t>
            </a:r>
          </a:p>
          <a:p>
            <a:pPr marL="711200" indent="-360363">
              <a:buClr>
                <a:schemeClr val="accent6">
                  <a:lumMod val="50000"/>
                </a:schemeClr>
              </a:buClr>
              <a:buFont typeface="Arial" panose="020B0604020202020204" pitchFamily="34" charset="0"/>
              <a:buChar char="•"/>
            </a:pPr>
            <a:r>
              <a:rPr lang="en-US" dirty="0" smtClean="0">
                <a:solidFill>
                  <a:srgbClr val="002060"/>
                </a:solidFill>
              </a:rPr>
              <a:t>the </a:t>
            </a:r>
            <a:r>
              <a:rPr lang="en-US" dirty="0">
                <a:solidFill>
                  <a:srgbClr val="002060"/>
                </a:solidFill>
              </a:rPr>
              <a:t>firm was known for selling football kits, not leisure wear</a:t>
            </a:r>
          </a:p>
          <a:p>
            <a:pPr marL="711200" indent="-360363">
              <a:buClr>
                <a:schemeClr val="accent6">
                  <a:lumMod val="50000"/>
                </a:schemeClr>
              </a:buClr>
              <a:buFont typeface="Arial" panose="020B0604020202020204" pitchFamily="34" charset="0"/>
              <a:buChar char="•"/>
            </a:pPr>
            <a:r>
              <a:rPr lang="en-US" dirty="0" smtClean="0">
                <a:solidFill>
                  <a:srgbClr val="002060"/>
                </a:solidFill>
              </a:rPr>
              <a:t>the </a:t>
            </a:r>
            <a:r>
              <a:rPr lang="en-US" dirty="0">
                <a:solidFill>
                  <a:srgbClr val="002060"/>
                </a:solidFill>
              </a:rPr>
              <a:t>socks only fitted small children. Caveat emptor! Which means, let the buyer beware.</a:t>
            </a:r>
          </a:p>
          <a:p>
            <a:pPr marL="360363" indent="-360363">
              <a:buClr>
                <a:schemeClr val="accent6">
                  <a:lumMod val="50000"/>
                </a:schemeClr>
              </a:buClr>
              <a:buFont typeface="Wingdings 3" panose="05040102010807070707" pitchFamily="18" charset="2"/>
              <a:buChar char=""/>
            </a:pPr>
            <a:r>
              <a:rPr lang="en-US" dirty="0">
                <a:solidFill>
                  <a:srgbClr val="002060"/>
                </a:solidFill>
              </a:rPr>
              <a:t>The firm closed down soon after. The sports sock decision lost the firm a large amount of money and also damaged the relationship between the two owners.</a:t>
            </a:r>
          </a:p>
          <a:p>
            <a:pPr>
              <a:buClr>
                <a:schemeClr val="accent6">
                  <a:lumMod val="50000"/>
                </a:schemeClr>
              </a:buClr>
            </a:pPr>
            <a:r>
              <a:rPr lang="en-US" b="1" dirty="0">
                <a:solidFill>
                  <a:srgbClr val="FF0000"/>
                </a:solidFill>
              </a:rPr>
              <a:t>Questions</a:t>
            </a:r>
          </a:p>
          <a:p>
            <a:pPr marL="457200" indent="-457200">
              <a:buClr>
                <a:schemeClr val="accent6">
                  <a:lumMod val="50000"/>
                </a:schemeClr>
              </a:buClr>
              <a:buFont typeface="+mj-lt"/>
              <a:buAutoNum type="arabicPeriod"/>
            </a:pPr>
            <a:r>
              <a:rPr lang="en-US" dirty="0" smtClean="0">
                <a:solidFill>
                  <a:srgbClr val="FF0000"/>
                </a:solidFill>
              </a:rPr>
              <a:t>Consider </a:t>
            </a:r>
            <a:r>
              <a:rPr lang="en-US" dirty="0">
                <a:solidFill>
                  <a:srgbClr val="FF0000"/>
                </a:solidFill>
              </a:rPr>
              <a:t>the reasons why the decision was mistaken. Which was the most important and why?</a:t>
            </a:r>
          </a:p>
          <a:p>
            <a:pPr marL="457200" indent="-457200">
              <a:buClr>
                <a:schemeClr val="accent6">
                  <a:lumMod val="50000"/>
                </a:schemeClr>
              </a:buClr>
              <a:buFont typeface="+mj-lt"/>
              <a:buAutoNum type="arabicPeriod"/>
            </a:pPr>
            <a:r>
              <a:rPr lang="en-US" dirty="0" smtClean="0">
                <a:solidFill>
                  <a:srgbClr val="FF0000"/>
                </a:solidFill>
              </a:rPr>
              <a:t>How </a:t>
            </a:r>
            <a:r>
              <a:rPr lang="en-US" dirty="0">
                <a:solidFill>
                  <a:srgbClr val="FF0000"/>
                </a:solidFill>
              </a:rPr>
              <a:t>could this mistake have been avoided?</a:t>
            </a:r>
          </a:p>
        </p:txBody>
      </p:sp>
      <p:sp>
        <p:nvSpPr>
          <p:cNvPr id="6" name="Title 1"/>
          <p:cNvSpPr>
            <a:spLocks noGrp="1"/>
          </p:cNvSpPr>
          <p:nvPr>
            <p:ph type="title"/>
          </p:nvPr>
        </p:nvSpPr>
        <p:spPr>
          <a:xfrm>
            <a:off x="35496" y="72008"/>
            <a:ext cx="7704856" cy="548680"/>
          </a:xfrm>
        </p:spPr>
        <p:txBody>
          <a:bodyPr>
            <a:noAutofit/>
          </a:bodyPr>
          <a:lstStyle/>
          <a:p>
            <a:r>
              <a:rPr lang="en-GB" sz="3800" dirty="0" smtClean="0"/>
              <a:t>16.1 </a:t>
            </a:r>
            <a:r>
              <a:rPr lang="en-GB" sz="3800" dirty="0"/>
              <a:t>– P</a:t>
            </a:r>
            <a:r>
              <a:rPr lang="en-GB" sz="3800" dirty="0" smtClean="0"/>
              <a:t>roblems with Competition</a:t>
            </a:r>
            <a:endParaRPr lang="en-GB" sz="3800" dirty="0"/>
          </a:p>
        </p:txBody>
      </p:sp>
      <p:sp>
        <p:nvSpPr>
          <p:cNvPr id="5" name="Round Same Side Corner Rectangle 4">
            <a:hlinkClick r:id="" action="ppaction://noaction"/>
          </p:cNvPr>
          <p:cNvSpPr/>
          <p:nvPr/>
        </p:nvSpPr>
        <p:spPr>
          <a:xfrm>
            <a:off x="6876256" y="661070"/>
            <a:ext cx="648072"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81</a:t>
            </a:r>
            <a:endParaRPr lang="en-GB" sz="1100" b="1" dirty="0">
              <a:latin typeface="Arial" panose="020B0604020202020204" pitchFamily="34" charset="0"/>
              <a:cs typeface="Arial" panose="020B0604020202020204" pitchFamily="34" charset="0"/>
            </a:endParaRPr>
          </a:p>
        </p:txBody>
      </p:sp>
      <p:pic>
        <p:nvPicPr>
          <p:cNvPr id="14366" name="Picture 30" descr="Image result for sports shoes"/>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275" t="4100" r="2812" b="5697"/>
          <a:stretch/>
        </p:blipFill>
        <p:spPr bwMode="auto">
          <a:xfrm>
            <a:off x="7092280" y="1114119"/>
            <a:ext cx="1728192" cy="1246565"/>
          </a:xfrm>
          <a:prstGeom prst="rect">
            <a:avLst/>
          </a:prstGeom>
          <a:noFill/>
          <a:extLst>
            <a:ext uri="{909E8E84-426E-40DD-AFC4-6F175D3DCCD1}">
              <a14:hiddenFill xmlns:a14="http://schemas.microsoft.com/office/drawing/2010/main">
                <a:solidFill>
                  <a:srgbClr val="FFFFFF"/>
                </a:solidFill>
              </a14:hiddenFill>
            </a:ext>
          </a:extLst>
        </p:spPr>
      </p:pic>
      <p:pic>
        <p:nvPicPr>
          <p:cNvPr id="14368" name="Picture 32" descr="Image result for sports socks"/>
          <p:cNvPicPr>
            <a:picLocks noChangeAspect="1" noChangeArrowheads="1"/>
          </p:cNvPicPr>
          <p:nvPr/>
        </p:nvPicPr>
        <p:blipFill rotWithShape="1">
          <a:blip r:embed="rId4">
            <a:extLst>
              <a:ext uri="{28A0092B-C50C-407E-A947-70E740481C1C}">
                <a14:useLocalDpi xmlns:a14="http://schemas.microsoft.com/office/drawing/2010/main" val="0"/>
              </a:ext>
            </a:extLst>
          </a:blip>
          <a:srcRect l="8642" t="7370" r="7580" b="9435"/>
          <a:stretch/>
        </p:blipFill>
        <p:spPr bwMode="auto">
          <a:xfrm>
            <a:off x="7092280" y="2472322"/>
            <a:ext cx="1728192" cy="1892782"/>
          </a:xfrm>
          <a:prstGeom prst="rect">
            <a:avLst/>
          </a:prstGeom>
          <a:noFill/>
          <a:extLst>
            <a:ext uri="{909E8E84-426E-40DD-AFC4-6F175D3DCCD1}">
              <a14:hiddenFill xmlns:a14="http://schemas.microsoft.com/office/drawing/2010/main">
                <a:solidFill>
                  <a:srgbClr val="FFFFFF"/>
                </a:solidFill>
              </a14:hiddenFill>
            </a:ext>
          </a:extLst>
        </p:spPr>
      </p:pic>
      <p:pic>
        <p:nvPicPr>
          <p:cNvPr id="14370" name="Picture 34" descr="Image result for sports bat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92280" y="4589326"/>
            <a:ext cx="1719994" cy="17199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6225713"/>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840760" cy="5586145"/>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2100" dirty="0"/>
              <a:t>According to a report from the BBC in October 2010, four out of every five business start-ups ends in failure and often the main cause is either poor planning or a total lack of it. Some businesses that fail, whether they are start-ups or established companies, are unlucky. </a:t>
            </a:r>
            <a:endParaRPr lang="en-US" sz="2100" dirty="0" smtClean="0"/>
          </a:p>
          <a:p>
            <a:pPr marL="360363" indent="-360363">
              <a:buClr>
                <a:schemeClr val="accent6">
                  <a:lumMod val="50000"/>
                </a:schemeClr>
              </a:buClr>
              <a:buFont typeface="Wingdings 3" panose="05040102010807070707" pitchFamily="18" charset="2"/>
              <a:buChar char=""/>
            </a:pPr>
            <a:r>
              <a:rPr lang="en-US" sz="2100" dirty="0" smtClean="0"/>
              <a:t>But </a:t>
            </a:r>
            <a:r>
              <a:rPr lang="en-US" sz="2100" dirty="0"/>
              <a:t>usually there are reasons for their failure - and often, the cause is a combination of problems. Most failures fall into at least one of three problem areas</a:t>
            </a:r>
            <a:r>
              <a:rPr lang="en-US" sz="2100" dirty="0" smtClean="0"/>
              <a:t>:</a:t>
            </a:r>
          </a:p>
          <a:p>
            <a:pPr marL="711200" indent="-360363">
              <a:buClr>
                <a:schemeClr val="accent6">
                  <a:lumMod val="50000"/>
                </a:schemeClr>
              </a:buClr>
              <a:buFont typeface="Arial" panose="020B0604020202020204" pitchFamily="34" charset="0"/>
              <a:buChar char="•"/>
            </a:pPr>
            <a:r>
              <a:rPr lang="en-US" sz="2100" dirty="0" smtClean="0"/>
              <a:t>Inability </a:t>
            </a:r>
            <a:r>
              <a:rPr lang="en-US" sz="2100" dirty="0"/>
              <a:t>to compete</a:t>
            </a:r>
          </a:p>
          <a:p>
            <a:pPr marL="711200" indent="-360363">
              <a:buClr>
                <a:schemeClr val="accent6">
                  <a:lumMod val="50000"/>
                </a:schemeClr>
              </a:buClr>
              <a:buFont typeface="Arial" panose="020B0604020202020204" pitchFamily="34" charset="0"/>
              <a:buChar char="•"/>
            </a:pPr>
            <a:r>
              <a:rPr lang="en-US" sz="2100" dirty="0" smtClean="0"/>
              <a:t>Being </a:t>
            </a:r>
            <a:r>
              <a:rPr lang="en-US" sz="2100" dirty="0"/>
              <a:t>in the wrong location</a:t>
            </a:r>
          </a:p>
          <a:p>
            <a:pPr marL="711200" indent="-360363">
              <a:buClr>
                <a:schemeClr val="accent6">
                  <a:lumMod val="50000"/>
                </a:schemeClr>
              </a:buClr>
              <a:buFont typeface="Arial" panose="020B0604020202020204" pitchFamily="34" charset="0"/>
              <a:buChar char="•"/>
            </a:pPr>
            <a:r>
              <a:rPr lang="en-US" sz="2100" dirty="0" smtClean="0"/>
              <a:t>Facing </a:t>
            </a:r>
            <a:r>
              <a:rPr lang="en-US" sz="2100" dirty="0"/>
              <a:t>changes in market conditions and being unable to adapt.</a:t>
            </a:r>
          </a:p>
          <a:p>
            <a:pPr marL="360363" indent="-360363">
              <a:buClr>
                <a:schemeClr val="accent6">
                  <a:lumMod val="50000"/>
                </a:schemeClr>
              </a:buClr>
              <a:buFont typeface="Wingdings 3" panose="05040102010807070707" pitchFamily="18" charset="2"/>
              <a:buChar char=""/>
            </a:pPr>
            <a:r>
              <a:rPr lang="en-US" sz="2100" dirty="0"/>
              <a:t>This chapter takes each category in turn but you will notice that although one failing may stand out from the rest, often there are other less significant problems that have played a part</a:t>
            </a:r>
            <a:r>
              <a:rPr lang="en-US" sz="2100" dirty="0" smtClean="0"/>
              <a:t>.</a:t>
            </a:r>
            <a:endParaRPr lang="en-US" sz="2100" dirty="0"/>
          </a:p>
        </p:txBody>
      </p:sp>
      <p:sp>
        <p:nvSpPr>
          <p:cNvPr id="6" name="Title 1"/>
          <p:cNvSpPr>
            <a:spLocks noGrp="1"/>
          </p:cNvSpPr>
          <p:nvPr>
            <p:ph type="title"/>
          </p:nvPr>
        </p:nvSpPr>
        <p:spPr>
          <a:xfrm>
            <a:off x="35496" y="72008"/>
            <a:ext cx="7704856" cy="548680"/>
          </a:xfrm>
        </p:spPr>
        <p:txBody>
          <a:bodyPr>
            <a:noAutofit/>
          </a:bodyPr>
          <a:lstStyle/>
          <a:p>
            <a:r>
              <a:rPr lang="en-GB" sz="3800" dirty="0" smtClean="0"/>
              <a:t>16.1 </a:t>
            </a:r>
            <a:r>
              <a:rPr lang="en-GB" sz="3800" dirty="0"/>
              <a:t>– P</a:t>
            </a:r>
            <a:r>
              <a:rPr lang="en-GB" sz="3800" dirty="0" smtClean="0"/>
              <a:t>roblems with Competition</a:t>
            </a:r>
            <a:endParaRPr lang="en-GB" sz="3800" dirty="0"/>
          </a:p>
        </p:txBody>
      </p:sp>
      <p:sp>
        <p:nvSpPr>
          <p:cNvPr id="5" name="Round Same Side Corner Rectangle 4">
            <a:hlinkClick r:id="" action="ppaction://noaction"/>
          </p:cNvPr>
          <p:cNvSpPr/>
          <p:nvPr/>
        </p:nvSpPr>
        <p:spPr>
          <a:xfrm>
            <a:off x="6876256" y="661070"/>
            <a:ext cx="648072" cy="3600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Page 81</a:t>
            </a:r>
            <a:endParaRPr lang="en-GB" sz="1100" b="1" dirty="0">
              <a:latin typeface="Arial" panose="020B0604020202020204" pitchFamily="34" charset="0"/>
              <a:cs typeface="Arial" panose="020B0604020202020204" pitchFamily="34" charset="0"/>
            </a:endParaRPr>
          </a:p>
        </p:txBody>
      </p:sp>
      <p:pic>
        <p:nvPicPr>
          <p:cNvPr id="14366" name="Picture 30" descr="Image result for sports shoes"/>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275" t="4100" r="2812" b="5697"/>
          <a:stretch/>
        </p:blipFill>
        <p:spPr bwMode="auto">
          <a:xfrm>
            <a:off x="7092280" y="1114119"/>
            <a:ext cx="1728192" cy="1246565"/>
          </a:xfrm>
          <a:prstGeom prst="rect">
            <a:avLst/>
          </a:prstGeom>
          <a:noFill/>
          <a:extLst>
            <a:ext uri="{909E8E84-426E-40DD-AFC4-6F175D3DCCD1}">
              <a14:hiddenFill xmlns:a14="http://schemas.microsoft.com/office/drawing/2010/main">
                <a:solidFill>
                  <a:srgbClr val="FFFFFF"/>
                </a:solidFill>
              </a14:hiddenFill>
            </a:ext>
          </a:extLst>
        </p:spPr>
      </p:pic>
      <p:pic>
        <p:nvPicPr>
          <p:cNvPr id="14368" name="Picture 32" descr="Image result for sports socks"/>
          <p:cNvPicPr>
            <a:picLocks noChangeAspect="1" noChangeArrowheads="1"/>
          </p:cNvPicPr>
          <p:nvPr/>
        </p:nvPicPr>
        <p:blipFill rotWithShape="1">
          <a:blip r:embed="rId4">
            <a:extLst>
              <a:ext uri="{28A0092B-C50C-407E-A947-70E740481C1C}">
                <a14:useLocalDpi xmlns:a14="http://schemas.microsoft.com/office/drawing/2010/main" val="0"/>
              </a:ext>
            </a:extLst>
          </a:blip>
          <a:srcRect l="8642" t="7370" r="7580" b="9435"/>
          <a:stretch/>
        </p:blipFill>
        <p:spPr bwMode="auto">
          <a:xfrm>
            <a:off x="7092280" y="2472322"/>
            <a:ext cx="1728192" cy="1892782"/>
          </a:xfrm>
          <a:prstGeom prst="rect">
            <a:avLst/>
          </a:prstGeom>
          <a:noFill/>
          <a:extLst>
            <a:ext uri="{909E8E84-426E-40DD-AFC4-6F175D3DCCD1}">
              <a14:hiddenFill xmlns:a14="http://schemas.microsoft.com/office/drawing/2010/main">
                <a:solidFill>
                  <a:srgbClr val="FFFFFF"/>
                </a:solidFill>
              </a14:hiddenFill>
            </a:ext>
          </a:extLst>
        </p:spPr>
      </p:pic>
      <p:pic>
        <p:nvPicPr>
          <p:cNvPr id="14370" name="Picture 34" descr="Image result for sports bat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92280" y="4589326"/>
            <a:ext cx="1719994" cy="17199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6668193"/>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3.xml><?xml version="1.0" encoding="utf-8"?>
<ds:datastoreItem xmlns:ds="http://schemas.openxmlformats.org/officeDocument/2006/customXml" ds:itemID="{76DD945F-B7B0-4691-A0D0-E2EAD6DA23B3}">
  <ds:schemaRefs>
    <ds:schemaRef ds:uri="http://www.w3.org/XML/1998/namespace"/>
    <ds:schemaRef ds:uri="http://purl.org/dc/terms/"/>
    <ds:schemaRef ds:uri="http://purl.org/dc/dcmitype/"/>
    <ds:schemaRef ds:uri="http://purl.org/dc/elements/1.1/"/>
    <ds:schemaRef ds:uri="http://schemas.microsoft.com/office/2006/documentManagement/types"/>
    <ds:schemaRef ds:uri="http://schemas.openxmlformats.org/package/2006/metadata/core-propertie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
  <TotalTime>65552</TotalTime>
  <Words>5262</Words>
  <Application>Microsoft Office PowerPoint</Application>
  <PresentationFormat>On-screen Show (4:3)</PresentationFormat>
  <Paragraphs>379</Paragraphs>
  <Slides>32</Slides>
  <Notes>32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32</vt:i4>
      </vt:variant>
    </vt:vector>
  </HeadingPairs>
  <TitlesOfParts>
    <vt:vector size="41" baseType="lpstr">
      <vt:lpstr>Arial Unicode MS</vt:lpstr>
      <vt:lpstr>Arial</vt:lpstr>
      <vt:lpstr>Calibri</vt:lpstr>
      <vt:lpstr>Lucida Sans Unicode</vt:lpstr>
      <vt:lpstr>Verdana</vt:lpstr>
      <vt:lpstr>Wingdings</vt:lpstr>
      <vt:lpstr>Wingdings 2</vt:lpstr>
      <vt:lpstr>Wingdings 3</vt:lpstr>
      <vt:lpstr>Enderoth</vt:lpstr>
      <vt:lpstr>PowerPoint Presentation</vt:lpstr>
      <vt:lpstr>1 – New Business Ideas - Expectations</vt:lpstr>
      <vt:lpstr>1 – New Business Ideas - Weighing</vt:lpstr>
      <vt:lpstr>1 – Answering Exam-Style Questions</vt:lpstr>
      <vt:lpstr>1 – Answering Exam-Style Questions</vt:lpstr>
      <vt:lpstr>1 – Answering Exam-Style Questions</vt:lpstr>
      <vt:lpstr>1 – Answering Exam-Style Questions</vt:lpstr>
      <vt:lpstr>16.1 – Problems with Competition</vt:lpstr>
      <vt:lpstr>16.1 – Problems with Competition</vt:lpstr>
      <vt:lpstr>16.1 – Problems with Competition</vt:lpstr>
      <vt:lpstr>16.1 – Problems with Competition</vt:lpstr>
      <vt:lpstr>16.1 – Problems with Competition</vt:lpstr>
      <vt:lpstr>16.1 – Problems with Competition</vt:lpstr>
      <vt:lpstr>16.2 – Location</vt:lpstr>
      <vt:lpstr>16.2 – Location</vt:lpstr>
      <vt:lpstr>16.2 – Location</vt:lpstr>
      <vt:lpstr>16.2 – Location</vt:lpstr>
      <vt:lpstr>16.2 – Location</vt:lpstr>
      <vt:lpstr>16.2 – Location</vt:lpstr>
      <vt:lpstr>16.3 – Changing Market Conditions</vt:lpstr>
      <vt:lpstr>16.3 – Changing Market Conditions</vt:lpstr>
      <vt:lpstr>16.3 – Changing Market Conditions</vt:lpstr>
      <vt:lpstr>16.3 – Changing Market Conditions</vt:lpstr>
      <vt:lpstr>16.3 – The Impact of Recession</vt:lpstr>
      <vt:lpstr>16.3 – Changing Market Conditions</vt:lpstr>
      <vt:lpstr>16.3 – Changing Market Conditions</vt:lpstr>
      <vt:lpstr>16.3 – Changing Market Conditions</vt:lpstr>
      <vt:lpstr>16.3 – Changing Market Conditions</vt:lpstr>
      <vt:lpstr>16 – Exam Questions – January 2015</vt:lpstr>
      <vt:lpstr>16 – Exam Questions – January 2015</vt:lpstr>
      <vt:lpstr>16 – Exam Questions – January 2015</vt:lpstr>
      <vt:lpstr>16 – Exam Questions – January 2015</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15 - The Difference between Cash and Profit</dc:title>
  <dc:subject>eBusiness</dc:subject>
  <dc:creator>Enderoth</dc:creator>
  <cp:lastModifiedBy>Stephen Rafferty</cp:lastModifiedBy>
  <cp:revision>2226</cp:revision>
  <cp:lastPrinted>2014-01-22T18:25:48Z</cp:lastPrinted>
  <dcterms:created xsi:type="dcterms:W3CDTF">2008-03-12T11:01:44Z</dcterms:created>
  <dcterms:modified xsi:type="dcterms:W3CDTF">2018-08-02T18:06:43Z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